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13"/>
  </p:notesMasterIdLst>
  <p:sldIdLst>
    <p:sldId id="398" r:id="rId2"/>
    <p:sldId id="258" r:id="rId3"/>
    <p:sldId id="391" r:id="rId4"/>
    <p:sldId id="389" r:id="rId5"/>
    <p:sldId id="381" r:id="rId6"/>
    <p:sldId id="262" r:id="rId7"/>
    <p:sldId id="399" r:id="rId8"/>
    <p:sldId id="388" r:id="rId9"/>
    <p:sldId id="382" r:id="rId10"/>
    <p:sldId id="401" r:id="rId11"/>
    <p:sldId id="40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EA2AB-8A17-4B47-9439-C0406F6E9742}" v="26" dt="2025-10-17T13:23:58.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49" autoAdjust="0"/>
  </p:normalViewPr>
  <p:slideViewPr>
    <p:cSldViewPr snapToGrid="0">
      <p:cViewPr varScale="1">
        <p:scale>
          <a:sx n="47" d="100"/>
          <a:sy n="47" d="100"/>
        </p:scale>
        <p:origin x="141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Rickardsson" userId="01db3857-3232-4a32-9c99-a681c81c7a66" providerId="ADAL" clId="{21FEA2AB-8A17-4B47-9439-C0406F6E9742}"/>
    <pc:docChg chg="undo custSel addSld delSld modSld">
      <pc:chgData name="Louise Rickardsson" userId="01db3857-3232-4a32-9c99-a681c81c7a66" providerId="ADAL" clId="{21FEA2AB-8A17-4B47-9439-C0406F6E9742}" dt="2025-10-17T13:34:01.842" v="434" actId="478"/>
      <pc:docMkLst>
        <pc:docMk/>
      </pc:docMkLst>
      <pc:sldChg chg="modSp mod">
        <pc:chgData name="Louise Rickardsson" userId="01db3857-3232-4a32-9c99-a681c81c7a66" providerId="ADAL" clId="{21FEA2AB-8A17-4B47-9439-C0406F6E9742}" dt="2025-10-17T12:59:10.729" v="17" actId="1076"/>
        <pc:sldMkLst>
          <pc:docMk/>
          <pc:sldMk cId="991171714" sldId="258"/>
        </pc:sldMkLst>
        <pc:picChg chg="mod">
          <ac:chgData name="Louise Rickardsson" userId="01db3857-3232-4a32-9c99-a681c81c7a66" providerId="ADAL" clId="{21FEA2AB-8A17-4B47-9439-C0406F6E9742}" dt="2025-10-17T12:59:10.729" v="17" actId="1076"/>
          <ac:picMkLst>
            <pc:docMk/>
            <pc:sldMk cId="991171714" sldId="258"/>
            <ac:picMk id="8" creationId="{C9063ADA-E96B-039A-5C55-881DDAB32648}"/>
          </ac:picMkLst>
        </pc:picChg>
      </pc:sldChg>
      <pc:sldChg chg="modSp mod">
        <pc:chgData name="Louise Rickardsson" userId="01db3857-3232-4a32-9c99-a681c81c7a66" providerId="ADAL" clId="{21FEA2AB-8A17-4B47-9439-C0406F6E9742}" dt="2025-10-17T13:12:06.512" v="106" actId="20577"/>
        <pc:sldMkLst>
          <pc:docMk/>
          <pc:sldMk cId="1521687639" sldId="262"/>
        </pc:sldMkLst>
        <pc:spChg chg="mod">
          <ac:chgData name="Louise Rickardsson" userId="01db3857-3232-4a32-9c99-a681c81c7a66" providerId="ADAL" clId="{21FEA2AB-8A17-4B47-9439-C0406F6E9742}" dt="2025-10-17T13:12:06.512" v="106" actId="20577"/>
          <ac:spMkLst>
            <pc:docMk/>
            <pc:sldMk cId="1521687639" sldId="262"/>
            <ac:spMk id="8" creationId="{1981F725-B1E6-5060-343A-248CB89D4940}"/>
          </ac:spMkLst>
        </pc:spChg>
        <pc:picChg chg="mod">
          <ac:chgData name="Louise Rickardsson" userId="01db3857-3232-4a32-9c99-a681c81c7a66" providerId="ADAL" clId="{21FEA2AB-8A17-4B47-9439-C0406F6E9742}" dt="2025-10-17T13:12:03.618" v="104" actId="1076"/>
          <ac:picMkLst>
            <pc:docMk/>
            <pc:sldMk cId="1521687639" sldId="262"/>
            <ac:picMk id="7" creationId="{A4393AF8-A798-F3F3-2EE6-973EF6AAD6F7}"/>
          </ac:picMkLst>
        </pc:picChg>
      </pc:sldChg>
      <pc:sldChg chg="delSp modSp mod delAnim">
        <pc:chgData name="Louise Rickardsson" userId="01db3857-3232-4a32-9c99-a681c81c7a66" providerId="ADAL" clId="{21FEA2AB-8A17-4B47-9439-C0406F6E9742}" dt="2025-10-17T13:34:01.842" v="434" actId="478"/>
        <pc:sldMkLst>
          <pc:docMk/>
          <pc:sldMk cId="3561033289" sldId="381"/>
        </pc:sldMkLst>
        <pc:picChg chg="del">
          <ac:chgData name="Louise Rickardsson" userId="01db3857-3232-4a32-9c99-a681c81c7a66" providerId="ADAL" clId="{21FEA2AB-8A17-4B47-9439-C0406F6E9742}" dt="2025-10-17T13:34:01.842" v="434" actId="478"/>
          <ac:picMkLst>
            <pc:docMk/>
            <pc:sldMk cId="3561033289" sldId="381"/>
            <ac:picMk id="3" creationId="{7525F8E0-012D-7C35-616D-E79E327A530F}"/>
          </ac:picMkLst>
        </pc:picChg>
        <pc:picChg chg="mod">
          <ac:chgData name="Louise Rickardsson" userId="01db3857-3232-4a32-9c99-a681c81c7a66" providerId="ADAL" clId="{21FEA2AB-8A17-4B47-9439-C0406F6E9742}" dt="2025-10-17T13:11:00.715" v="103" actId="1076"/>
          <ac:picMkLst>
            <pc:docMk/>
            <pc:sldMk cId="3561033289" sldId="381"/>
            <ac:picMk id="4" creationId="{EE9525DF-E8C5-5132-6A53-6C52912EF9AE}"/>
          </ac:picMkLst>
        </pc:picChg>
      </pc:sldChg>
      <pc:sldChg chg="delSp modSp add del mod delAnim">
        <pc:chgData name="Louise Rickardsson" userId="01db3857-3232-4a32-9c99-a681c81c7a66" providerId="ADAL" clId="{21FEA2AB-8A17-4B47-9439-C0406F6E9742}" dt="2025-10-17T13:19:18.369" v="285" actId="1076"/>
        <pc:sldMkLst>
          <pc:docMk/>
          <pc:sldMk cId="23632607" sldId="382"/>
        </pc:sldMkLst>
        <pc:picChg chg="del">
          <ac:chgData name="Louise Rickardsson" userId="01db3857-3232-4a32-9c99-a681c81c7a66" providerId="ADAL" clId="{21FEA2AB-8A17-4B47-9439-C0406F6E9742}" dt="2025-10-17T13:18:25.767" v="284" actId="478"/>
          <ac:picMkLst>
            <pc:docMk/>
            <pc:sldMk cId="23632607" sldId="382"/>
            <ac:picMk id="3" creationId="{3A575C7B-D2D2-09B1-5F46-B815252C2616}"/>
          </ac:picMkLst>
        </pc:picChg>
        <pc:picChg chg="mod">
          <ac:chgData name="Louise Rickardsson" userId="01db3857-3232-4a32-9c99-a681c81c7a66" providerId="ADAL" clId="{21FEA2AB-8A17-4B47-9439-C0406F6E9742}" dt="2025-10-17T13:19:18.369" v="285" actId="1076"/>
          <ac:picMkLst>
            <pc:docMk/>
            <pc:sldMk cId="23632607" sldId="382"/>
            <ac:picMk id="4" creationId="{75679D6B-2CD4-15E9-1544-21CFBEEB39DE}"/>
          </ac:picMkLst>
        </pc:picChg>
      </pc:sldChg>
      <pc:sldChg chg="modSp mod modNotesTx">
        <pc:chgData name="Louise Rickardsson" userId="01db3857-3232-4a32-9c99-a681c81c7a66" providerId="ADAL" clId="{21FEA2AB-8A17-4B47-9439-C0406F6E9742}" dt="2025-10-17T13:15:14.013" v="281" actId="1076"/>
        <pc:sldMkLst>
          <pc:docMk/>
          <pc:sldMk cId="240289684" sldId="388"/>
        </pc:sldMkLst>
        <pc:picChg chg="mod">
          <ac:chgData name="Louise Rickardsson" userId="01db3857-3232-4a32-9c99-a681c81c7a66" providerId="ADAL" clId="{21FEA2AB-8A17-4B47-9439-C0406F6E9742}" dt="2025-10-17T13:15:14.013" v="281" actId="1076"/>
          <ac:picMkLst>
            <pc:docMk/>
            <pc:sldMk cId="240289684" sldId="388"/>
            <ac:picMk id="3" creationId="{A734BE97-D8B8-9722-7C46-8DBD777B4781}"/>
          </ac:picMkLst>
        </pc:picChg>
      </pc:sldChg>
      <pc:sldChg chg="modSp mod">
        <pc:chgData name="Louise Rickardsson" userId="01db3857-3232-4a32-9c99-a681c81c7a66" providerId="ADAL" clId="{21FEA2AB-8A17-4B47-9439-C0406F6E9742}" dt="2025-10-17T13:07:37.462" v="100" actId="1076"/>
        <pc:sldMkLst>
          <pc:docMk/>
          <pc:sldMk cId="2172672344" sldId="389"/>
        </pc:sldMkLst>
        <pc:picChg chg="mod">
          <ac:chgData name="Louise Rickardsson" userId="01db3857-3232-4a32-9c99-a681c81c7a66" providerId="ADAL" clId="{21FEA2AB-8A17-4B47-9439-C0406F6E9742}" dt="2025-10-17T13:07:34.517" v="99" actId="1076"/>
          <ac:picMkLst>
            <pc:docMk/>
            <pc:sldMk cId="2172672344" sldId="389"/>
            <ac:picMk id="5" creationId="{C1AD836A-1F9B-238F-C093-32614FE3E65E}"/>
          </ac:picMkLst>
        </pc:picChg>
        <pc:picChg chg="mod">
          <ac:chgData name="Louise Rickardsson" userId="01db3857-3232-4a32-9c99-a681c81c7a66" providerId="ADAL" clId="{21FEA2AB-8A17-4B47-9439-C0406F6E9742}" dt="2025-10-17T13:07:37.462" v="100" actId="1076"/>
          <ac:picMkLst>
            <pc:docMk/>
            <pc:sldMk cId="2172672344" sldId="389"/>
            <ac:picMk id="6" creationId="{C615F205-3CCF-11CC-C7F1-BE7C6B78C9C0}"/>
          </ac:picMkLst>
        </pc:picChg>
      </pc:sldChg>
      <pc:sldChg chg="delSp modSp mod delAnim modNotesTx">
        <pc:chgData name="Louise Rickardsson" userId="01db3857-3232-4a32-9c99-a681c81c7a66" providerId="ADAL" clId="{21FEA2AB-8A17-4B47-9439-C0406F6E9742}" dt="2025-10-17T13:05:41.114" v="97" actId="1076"/>
        <pc:sldMkLst>
          <pc:docMk/>
          <pc:sldMk cId="2785998335" sldId="391"/>
        </pc:sldMkLst>
        <pc:picChg chg="del mod">
          <ac:chgData name="Louise Rickardsson" userId="01db3857-3232-4a32-9c99-a681c81c7a66" providerId="ADAL" clId="{21FEA2AB-8A17-4B47-9439-C0406F6E9742}" dt="2025-10-17T13:02:35.861" v="22" actId="478"/>
          <ac:picMkLst>
            <pc:docMk/>
            <pc:sldMk cId="2785998335" sldId="391"/>
            <ac:picMk id="4" creationId="{1AE6046A-0919-7B9D-9607-7AF554FFBD5E}"/>
          </ac:picMkLst>
        </pc:picChg>
        <pc:picChg chg="mod">
          <ac:chgData name="Louise Rickardsson" userId="01db3857-3232-4a32-9c99-a681c81c7a66" providerId="ADAL" clId="{21FEA2AB-8A17-4B47-9439-C0406F6E9742}" dt="2025-10-17T13:05:41.114" v="97" actId="1076"/>
          <ac:picMkLst>
            <pc:docMk/>
            <pc:sldMk cId="2785998335" sldId="391"/>
            <ac:picMk id="5" creationId="{93068F7D-1A89-CDAD-6B85-A22C5F87BD9A}"/>
          </ac:picMkLst>
        </pc:picChg>
        <pc:picChg chg="mod">
          <ac:chgData name="Louise Rickardsson" userId="01db3857-3232-4a32-9c99-a681c81c7a66" providerId="ADAL" clId="{21FEA2AB-8A17-4B47-9439-C0406F6E9742}" dt="2025-10-17T13:05:38.692" v="96" actId="1076"/>
          <ac:picMkLst>
            <pc:docMk/>
            <pc:sldMk cId="2785998335" sldId="391"/>
            <ac:picMk id="6" creationId="{C2B99ECC-6F15-C53F-D624-A3DEC5BED086}"/>
          </ac:picMkLst>
        </pc:picChg>
      </pc:sldChg>
      <pc:sldChg chg="addSp delSp modSp mod modTransition delAnim">
        <pc:chgData name="Louise Rickardsson" userId="01db3857-3232-4a32-9c99-a681c81c7a66" providerId="ADAL" clId="{21FEA2AB-8A17-4B47-9439-C0406F6E9742}" dt="2025-10-17T12:56:51.459" v="16" actId="478"/>
        <pc:sldMkLst>
          <pc:docMk/>
          <pc:sldMk cId="1712666012" sldId="398"/>
        </pc:sldMkLst>
        <pc:picChg chg="add del mod">
          <ac:chgData name="Louise Rickardsson" userId="01db3857-3232-4a32-9c99-a681c81c7a66" providerId="ADAL" clId="{21FEA2AB-8A17-4B47-9439-C0406F6E9742}" dt="2025-10-17T12:50:38.913" v="2"/>
          <ac:picMkLst>
            <pc:docMk/>
            <pc:sldMk cId="1712666012" sldId="398"/>
            <ac:picMk id="10" creationId="{4004E955-A15E-3F5D-C84C-22E2B965BA3E}"/>
          </ac:picMkLst>
        </pc:picChg>
        <pc:picChg chg="add del mod">
          <ac:chgData name="Louise Rickardsson" userId="01db3857-3232-4a32-9c99-a681c81c7a66" providerId="ADAL" clId="{21FEA2AB-8A17-4B47-9439-C0406F6E9742}" dt="2025-10-17T12:53:07.601" v="5" actId="478"/>
          <ac:picMkLst>
            <pc:docMk/>
            <pc:sldMk cId="1712666012" sldId="398"/>
            <ac:picMk id="11" creationId="{15B48A29-340E-0526-F5FD-6DD9B05CB3CF}"/>
          </ac:picMkLst>
        </pc:picChg>
        <pc:picChg chg="add del mod">
          <ac:chgData name="Louise Rickardsson" userId="01db3857-3232-4a32-9c99-a681c81c7a66" providerId="ADAL" clId="{21FEA2AB-8A17-4B47-9439-C0406F6E9742}" dt="2025-10-17T12:54:39.456" v="10"/>
          <ac:picMkLst>
            <pc:docMk/>
            <pc:sldMk cId="1712666012" sldId="398"/>
            <ac:picMk id="15" creationId="{5B4832F1-91F0-1717-11B7-A802BEAB496D}"/>
          </ac:picMkLst>
        </pc:picChg>
        <pc:picChg chg="add del mod">
          <ac:chgData name="Louise Rickardsson" userId="01db3857-3232-4a32-9c99-a681c81c7a66" providerId="ADAL" clId="{21FEA2AB-8A17-4B47-9439-C0406F6E9742}" dt="2025-10-17T12:54:39.456" v="10"/>
          <ac:picMkLst>
            <pc:docMk/>
            <pc:sldMk cId="1712666012" sldId="398"/>
            <ac:picMk id="16" creationId="{4A02552C-4D84-991D-66A2-45BBC63BB266}"/>
          </ac:picMkLst>
        </pc:picChg>
        <pc:picChg chg="add del mod">
          <ac:chgData name="Louise Rickardsson" userId="01db3857-3232-4a32-9c99-a681c81c7a66" providerId="ADAL" clId="{21FEA2AB-8A17-4B47-9439-C0406F6E9742}" dt="2025-10-17T12:54:57.646" v="12" actId="478"/>
          <ac:picMkLst>
            <pc:docMk/>
            <pc:sldMk cId="1712666012" sldId="398"/>
            <ac:picMk id="17" creationId="{01A5C833-C503-0A58-6F88-843ADB4070E5}"/>
          </ac:picMkLst>
        </pc:picChg>
        <pc:picChg chg="add del mod">
          <ac:chgData name="Louise Rickardsson" userId="01db3857-3232-4a32-9c99-a681c81c7a66" providerId="ADAL" clId="{21FEA2AB-8A17-4B47-9439-C0406F6E9742}" dt="2025-10-17T12:54:42.739" v="11" actId="478"/>
          <ac:picMkLst>
            <pc:docMk/>
            <pc:sldMk cId="1712666012" sldId="398"/>
            <ac:picMk id="18" creationId="{BA70F039-CB74-AF1E-1C57-748B521B1D8B}"/>
          </ac:picMkLst>
        </pc:picChg>
        <pc:picChg chg="add del mod">
          <ac:chgData name="Louise Rickardsson" userId="01db3857-3232-4a32-9c99-a681c81c7a66" providerId="ADAL" clId="{21FEA2AB-8A17-4B47-9439-C0406F6E9742}" dt="2025-10-17T12:56:48.181" v="15" actId="478"/>
          <ac:picMkLst>
            <pc:docMk/>
            <pc:sldMk cId="1712666012" sldId="398"/>
            <ac:picMk id="19" creationId="{E9C3CE3D-7609-37F4-0CD2-BA3589C70378}"/>
          </ac:picMkLst>
        </pc:picChg>
        <pc:picChg chg="del">
          <ac:chgData name="Louise Rickardsson" userId="01db3857-3232-4a32-9c99-a681c81c7a66" providerId="ADAL" clId="{21FEA2AB-8A17-4B47-9439-C0406F6E9742}" dt="2025-10-17T12:56:51.459" v="16" actId="478"/>
          <ac:picMkLst>
            <pc:docMk/>
            <pc:sldMk cId="1712666012" sldId="398"/>
            <ac:picMk id="20" creationId="{11E1B4D7-5E80-6B28-D6D3-EEBE601649C8}"/>
          </ac:picMkLst>
        </pc:picChg>
      </pc:sldChg>
      <pc:sldChg chg="modSp mod">
        <pc:chgData name="Louise Rickardsson" userId="01db3857-3232-4a32-9c99-a681c81c7a66" providerId="ADAL" clId="{21FEA2AB-8A17-4B47-9439-C0406F6E9742}" dt="2025-10-17T13:12:49.590" v="109" actId="14100"/>
        <pc:sldMkLst>
          <pc:docMk/>
          <pc:sldMk cId="2072721142" sldId="399"/>
        </pc:sldMkLst>
        <pc:picChg chg="mod">
          <ac:chgData name="Louise Rickardsson" userId="01db3857-3232-4a32-9c99-a681c81c7a66" providerId="ADAL" clId="{21FEA2AB-8A17-4B47-9439-C0406F6E9742}" dt="2025-10-17T13:12:49.590" v="109" actId="14100"/>
          <ac:picMkLst>
            <pc:docMk/>
            <pc:sldMk cId="2072721142" sldId="399"/>
            <ac:picMk id="4" creationId="{7D92AB07-33AD-2178-8871-C76EC3DFA7FE}"/>
          </ac:picMkLst>
        </pc:picChg>
      </pc:sldChg>
      <pc:sldChg chg="delSp modSp mod delAnim modAnim modNotesTx">
        <pc:chgData name="Louise Rickardsson" userId="01db3857-3232-4a32-9c99-a681c81c7a66" providerId="ADAL" clId="{21FEA2AB-8A17-4B47-9439-C0406F6E9742}" dt="2025-10-17T13:23:58.169" v="433"/>
        <pc:sldMkLst>
          <pc:docMk/>
          <pc:sldMk cId="475144725" sldId="401"/>
        </pc:sldMkLst>
        <pc:picChg chg="del">
          <ac:chgData name="Louise Rickardsson" userId="01db3857-3232-4a32-9c99-a681c81c7a66" providerId="ADAL" clId="{21FEA2AB-8A17-4B47-9439-C0406F6E9742}" dt="2025-10-17T13:21:04.858" v="286" actId="478"/>
          <ac:picMkLst>
            <pc:docMk/>
            <pc:sldMk cId="475144725" sldId="401"/>
            <ac:picMk id="3" creationId="{4F24AE7E-E86E-1FB6-8894-DA02520A5F27}"/>
          </ac:picMkLst>
        </pc:picChg>
        <pc:picChg chg="mod">
          <ac:chgData name="Louise Rickardsson" userId="01db3857-3232-4a32-9c99-a681c81c7a66" providerId="ADAL" clId="{21FEA2AB-8A17-4B47-9439-C0406F6E9742}" dt="2025-10-17T13:22:54.609" v="432" actId="1076"/>
          <ac:picMkLst>
            <pc:docMk/>
            <pc:sldMk cId="475144725" sldId="401"/>
            <ac:picMk id="4" creationId="{6EB63F3D-EA97-5D68-B9EF-DEAE3E650A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A5B5A-3A88-4EAB-8BD2-603183B4D20E}" type="datetimeFigureOut">
              <a:rPr lang="sv-SE" smtClean="0"/>
              <a:t>2025-10-17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96EF0-07F2-4646-9233-04B2C360B459}" type="slidenum">
              <a:rPr lang="sv-SE" smtClean="0"/>
              <a:t>‹#›</a:t>
            </a:fld>
            <a:endParaRPr lang="sv-SE"/>
          </a:p>
        </p:txBody>
      </p:sp>
    </p:spTree>
    <p:extLst>
      <p:ext uri="{BB962C8B-B14F-4D97-AF65-F5344CB8AC3E}">
        <p14:creationId xmlns:p14="http://schemas.microsoft.com/office/powerpoint/2010/main" val="198305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ighlight>
                  <a:srgbClr val="FFFF00"/>
                </a:highlight>
              </a:rPr>
              <a:t>Hej! Jag ska ta med er på en resa till Fredens Oas. Jag heter Louise Rikardsson, är medlem i styrelsen av den svenska vänföreningen Fredens Oas och till yrket lärare i samhällsvetenskap och religion. Hösten 2022 besökte jag byn, som heter </a:t>
            </a:r>
            <a:r>
              <a:rPr lang="sv-SE" dirty="0" err="1">
                <a:highlight>
                  <a:srgbClr val="FFFF00"/>
                </a:highlight>
              </a:rPr>
              <a:t>Neve</a:t>
            </a:r>
            <a:r>
              <a:rPr lang="sv-SE" dirty="0">
                <a:highlight>
                  <a:srgbClr val="FFFF00"/>
                </a:highlight>
              </a:rPr>
              <a:t> Shalom på hebreiska och </a:t>
            </a:r>
            <a:r>
              <a:rPr lang="sv-SE" dirty="0" err="1">
                <a:highlight>
                  <a:srgbClr val="FFFF00"/>
                </a:highlight>
              </a:rPr>
              <a:t>Wahat</a:t>
            </a:r>
            <a:r>
              <a:rPr lang="sv-SE" dirty="0">
                <a:highlight>
                  <a:srgbClr val="FFFF00"/>
                </a:highlight>
              </a:rPr>
              <a:t> al-</a:t>
            </a:r>
            <a:r>
              <a:rPr lang="sv-SE" dirty="0" err="1">
                <a:highlight>
                  <a:srgbClr val="FFFF00"/>
                </a:highlight>
              </a:rPr>
              <a:t>Salam</a:t>
            </a:r>
            <a:r>
              <a:rPr lang="sv-SE" dirty="0">
                <a:highlight>
                  <a:srgbClr val="FFFF00"/>
                </a:highlight>
              </a:rPr>
              <a:t> på </a:t>
            </a:r>
            <a:r>
              <a:rPr lang="sv-SE" dirty="0" err="1">
                <a:highlight>
                  <a:srgbClr val="FFFF00"/>
                </a:highlight>
              </a:rPr>
              <a:t>arabliska</a:t>
            </a:r>
            <a:r>
              <a:rPr lang="sv-SE" dirty="0"/>
              <a:t>.</a:t>
            </a:r>
          </a:p>
        </p:txBody>
      </p:sp>
      <p:sp>
        <p:nvSpPr>
          <p:cNvPr id="4" name="Platshållare för bildnummer 3"/>
          <p:cNvSpPr>
            <a:spLocks noGrp="1"/>
          </p:cNvSpPr>
          <p:nvPr>
            <p:ph type="sldNum" sz="quarter" idx="5"/>
          </p:nvPr>
        </p:nvSpPr>
        <p:spPr/>
        <p:txBody>
          <a:bodyPr/>
          <a:lstStyle/>
          <a:p>
            <a:fld id="{09D96EF0-07F2-4646-9233-04B2C360B459}" type="slidenum">
              <a:rPr lang="sv-SE" smtClean="0"/>
              <a:t>1</a:t>
            </a:fld>
            <a:endParaRPr lang="sv-SE"/>
          </a:p>
        </p:txBody>
      </p:sp>
    </p:spTree>
    <p:extLst>
      <p:ext uri="{BB962C8B-B14F-4D97-AF65-F5344CB8AC3E}">
        <p14:creationId xmlns:p14="http://schemas.microsoft.com/office/powerpoint/2010/main" val="117444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Den svenska vänföreningen bildades 1984 och har under åren samlat in ett antal miljoner kronor för att finansiera olika program i Fredens Oas. Bland annat stöds den tvåspråkiga undervisningen i Grundskolan och många kurser i Skolan för Fred. </a:t>
            </a:r>
          </a:p>
          <a:p>
            <a:endParaRPr lang="sv-SE" dirty="0"/>
          </a:p>
          <a:p>
            <a:r>
              <a:rPr lang="sv-SE" dirty="0"/>
              <a:t>Vänföreningen har också förmedlat större donationer, t.ex. för återuppbyggnaden av den nedbrända Skolan för Fred och renoveringen av byns Andliga Centrum.</a:t>
            </a:r>
          </a:p>
          <a:p>
            <a:endParaRPr lang="sv-SE" dirty="0"/>
          </a:p>
          <a:p>
            <a:r>
              <a:rPr lang="sv-SE" dirty="0"/>
              <a:t>Att genom information och med insamlade medel stödja detta fredsinitiativ som syftar till en långsiktig fredlig samlevnad av judar och palestinier är Vänföreningens övergripande uppgift. På vår hemsida kan du läsa hur du gör för att donera eller bli medlem, och när det går – hälsa på igen, i Fredens Oas.</a:t>
            </a:r>
          </a:p>
        </p:txBody>
      </p:sp>
      <p:sp>
        <p:nvSpPr>
          <p:cNvPr id="4" name="Slide Number Placeholder 3"/>
          <p:cNvSpPr>
            <a:spLocks noGrp="1"/>
          </p:cNvSpPr>
          <p:nvPr>
            <p:ph type="sldNum" sz="quarter" idx="5"/>
          </p:nvPr>
        </p:nvSpPr>
        <p:spPr/>
        <p:txBody>
          <a:bodyPr/>
          <a:lstStyle/>
          <a:p>
            <a:fld id="{09D96EF0-07F2-4646-9233-04B2C360B459}" type="slidenum">
              <a:rPr lang="sv-SE" smtClean="0"/>
              <a:t>10</a:t>
            </a:fld>
            <a:endParaRPr lang="sv-SE"/>
          </a:p>
        </p:txBody>
      </p:sp>
    </p:spTree>
    <p:extLst>
      <p:ext uri="{BB962C8B-B14F-4D97-AF65-F5344CB8AC3E}">
        <p14:creationId xmlns:p14="http://schemas.microsoft.com/office/powerpoint/2010/main" val="2017265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09D96EF0-07F2-4646-9233-04B2C360B459}" type="slidenum">
              <a:rPr lang="sv-SE" smtClean="0"/>
              <a:t>11</a:t>
            </a:fld>
            <a:endParaRPr lang="sv-SE"/>
          </a:p>
        </p:txBody>
      </p:sp>
    </p:spTree>
    <p:extLst>
      <p:ext uri="{BB962C8B-B14F-4D97-AF65-F5344CB8AC3E}">
        <p14:creationId xmlns:p14="http://schemas.microsoft.com/office/powerpoint/2010/main" val="111753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Fredens Oas ligger mellan Jerusalem och Tel Aviv, på en kulle en bra bit från motorvägen. Den blå pricken är jag! </a:t>
            </a:r>
            <a:r>
              <a:rPr lang="sv-SE" dirty="0" err="1"/>
              <a:t>Screenshottat</a:t>
            </a:r>
            <a:r>
              <a:rPr lang="sv-SE" dirty="0"/>
              <a:t> under gruppresan. I denna by lever judar och palestinier frivilligt tillsammans. Idag bor där cirka 300 personer i ett 70-tal hus. Men det började i mycket liten skala:</a:t>
            </a:r>
          </a:p>
          <a:p>
            <a:endParaRPr lang="sv-SE" dirty="0"/>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2</a:t>
            </a:fld>
            <a:endParaRPr lang="sv-SE"/>
          </a:p>
        </p:txBody>
      </p:sp>
    </p:spTree>
    <p:extLst>
      <p:ext uri="{BB962C8B-B14F-4D97-AF65-F5344CB8AC3E}">
        <p14:creationId xmlns:p14="http://schemas.microsoft.com/office/powerpoint/2010/main" val="3541746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Munken Bruno Hussar fick arrendera mark av klostret </a:t>
            </a:r>
            <a:r>
              <a:rPr lang="sv-SE" dirty="0" err="1"/>
              <a:t>Latrun</a:t>
            </a:r>
            <a:r>
              <a:rPr lang="sv-SE" dirty="0"/>
              <a:t> och tog med sig tre judiska och en palestinsk (israelisk-arabisk) familj och startade byn på en ”kal kulle” utan bebyggelse eller </a:t>
            </a:r>
            <a:r>
              <a:rPr lang="sv-SE" dirty="0" err="1"/>
              <a:t>kultiverd</a:t>
            </a:r>
            <a:r>
              <a:rPr lang="sv-SE" dirty="0"/>
              <a:t> natur.</a:t>
            </a:r>
          </a:p>
          <a:p>
            <a:endParaRPr lang="sv-SE" dirty="0"/>
          </a:p>
          <a:p>
            <a:r>
              <a:rPr lang="sv-SE" dirty="0"/>
              <a:t>Detta hände 1972 och sedan dess har de planterat varje buske och träd, dragit vatten, avlopp och all övrig infrastruktur själva genom tiderna.</a:t>
            </a:r>
          </a:p>
          <a:p>
            <a:endParaRPr lang="sv-SE" dirty="0"/>
          </a:p>
          <a:p>
            <a:r>
              <a:rPr lang="sv-SE" dirty="0"/>
              <a:t>Fader Bruno Husar föddes 1911 av judiska föräldrar i Kairo, studerade till ingenjör i Frankrike, konverterade till katolicism och skickades av dominikanerorden till Jerusalem där han bl.a. arbetade med israeliska katoliker. Då fick han idén om en by med en Skola för fred.</a:t>
            </a:r>
          </a:p>
        </p:txBody>
      </p:sp>
      <p:sp>
        <p:nvSpPr>
          <p:cNvPr id="4" name="Platshållare för bildnummer 3"/>
          <p:cNvSpPr>
            <a:spLocks noGrp="1"/>
          </p:cNvSpPr>
          <p:nvPr>
            <p:ph type="sldNum" sz="quarter" idx="5"/>
          </p:nvPr>
        </p:nvSpPr>
        <p:spPr/>
        <p:txBody>
          <a:bodyPr/>
          <a:lstStyle/>
          <a:p>
            <a:fld id="{09D96EF0-07F2-4646-9233-04B2C360B459}" type="slidenum">
              <a:rPr lang="sv-SE" smtClean="0"/>
              <a:t>3</a:t>
            </a:fld>
            <a:endParaRPr lang="sv-SE"/>
          </a:p>
        </p:txBody>
      </p:sp>
    </p:spTree>
    <p:extLst>
      <p:ext uri="{BB962C8B-B14F-4D97-AF65-F5344CB8AC3E}">
        <p14:creationId xmlns:p14="http://schemas.microsoft.com/office/powerpoint/2010/main" val="162767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Under tiden har Fredens Oas vuxit och det är många – judar och palestinier - som ansöker om medlemskap i byn.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av de första projekten var att bygga upp en Skola för Fred, en vuxenutbildning för att befrämja samlevnaden mellan judar, muslimer och kristna. Bruno Husar ville visa att samlevnad och samförstånd mellan folken var möjligt och nödvändigt.</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4</a:t>
            </a:fld>
            <a:endParaRPr lang="sv-SE"/>
          </a:p>
        </p:txBody>
      </p:sp>
    </p:spTree>
    <p:extLst>
      <p:ext uri="{BB962C8B-B14F-4D97-AF65-F5344CB8AC3E}">
        <p14:creationId xmlns:p14="http://schemas.microsoft.com/office/powerpoint/2010/main" val="753404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Byn betraktar sig som sekulär. Det finns dock ett andaktsrum, en stillhetens kupol med en utsikt över </a:t>
            </a:r>
            <a:r>
              <a:rPr lang="sv-SE" dirty="0" err="1"/>
              <a:t>Ayalon</a:t>
            </a:r>
            <a:r>
              <a:rPr lang="sv-SE" dirty="0"/>
              <a:t>-dalen som omnämnts redan i Gamla Testamentet.</a:t>
            </a:r>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5</a:t>
            </a:fld>
            <a:endParaRPr lang="sv-SE"/>
          </a:p>
        </p:txBody>
      </p:sp>
    </p:spTree>
    <p:extLst>
      <p:ext uri="{BB962C8B-B14F-4D97-AF65-F5344CB8AC3E}">
        <p14:creationId xmlns:p14="http://schemas.microsoft.com/office/powerpoint/2010/main" val="236114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Byns grundskola,  åk1-6, har idag ca. 200 elever där hälften är judiska, hälften palestinska barn. Skolan byggdes upp 1984, först för byns egna barn men numera  tar man </a:t>
            </a:r>
            <a:r>
              <a:rPr lang="sv-SE" dirty="0" err="1"/>
              <a:t>ock¨å</a:t>
            </a:r>
            <a:r>
              <a:rPr lang="sv-SE" dirty="0"/>
              <a:t> emot barn från grannbyarna. Skolan har på en del lektioner ett </a:t>
            </a:r>
            <a:r>
              <a:rPr lang="sv-SE" dirty="0" err="1"/>
              <a:t>tvålärar</a:t>
            </a:r>
            <a:r>
              <a:rPr lang="sv-SE" dirty="0"/>
              <a:t>-system där en pratar hebreiska och den andra arabiska med eleverna så att de lär sig bådas språk, historia och kulturer. </a:t>
            </a:r>
          </a:p>
          <a:p>
            <a:r>
              <a:rPr lang="sv-SE" dirty="0"/>
              <a:t>Man firar alla helger tillsammans – </a:t>
            </a:r>
            <a:r>
              <a:rPr lang="sv-SE" dirty="0" err="1"/>
              <a:t>channuka</a:t>
            </a:r>
            <a:r>
              <a:rPr lang="sv-SE" dirty="0"/>
              <a:t>, jul, ramadan och så vidare.</a:t>
            </a:r>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6</a:t>
            </a:fld>
            <a:endParaRPr lang="sv-SE"/>
          </a:p>
        </p:txBody>
      </p:sp>
    </p:spTree>
    <p:extLst>
      <p:ext uri="{BB962C8B-B14F-4D97-AF65-F5344CB8AC3E}">
        <p14:creationId xmlns:p14="http://schemas.microsoft.com/office/powerpoint/2010/main" val="120460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Roi </a:t>
            </a:r>
            <a:r>
              <a:rPr lang="sv-SE" dirty="0" err="1"/>
              <a:t>Silberberg</a:t>
            </a:r>
            <a:r>
              <a:rPr lang="sv-SE" dirty="0"/>
              <a:t> är idag direktor för vuxenutbildningsprogrammen på Skola för Fred..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Kortfattat</a:t>
            </a:r>
            <a:r>
              <a:rPr lang="en-US" dirty="0"/>
              <a:t> </a:t>
            </a:r>
            <a:r>
              <a:rPr lang="en-US" dirty="0" err="1"/>
              <a:t>kan</a:t>
            </a:r>
            <a:r>
              <a:rPr lang="en-US" dirty="0"/>
              <a:t> </a:t>
            </a:r>
            <a:r>
              <a:rPr lang="en-US" dirty="0" err="1"/>
              <a:t>sägas</a:t>
            </a:r>
            <a:r>
              <a:rPr lang="en-US" dirty="0"/>
              <a:t> </a:t>
            </a:r>
            <a:r>
              <a:rPr lang="en-US" dirty="0" err="1"/>
              <a:t>att</a:t>
            </a:r>
            <a:r>
              <a:rPr lang="en-US" dirty="0"/>
              <a:t> de </a:t>
            </a:r>
            <a:r>
              <a:rPr lang="en-US" dirty="0" err="1"/>
              <a:t>har</a:t>
            </a:r>
            <a:r>
              <a:rPr lang="en-US" dirty="0"/>
              <a:t> </a:t>
            </a:r>
            <a:r>
              <a:rPr lang="en-US" dirty="0" err="1"/>
              <a:t>en</a:t>
            </a:r>
            <a:r>
              <a:rPr lang="en-US" dirty="0"/>
              <a:t> </a:t>
            </a:r>
            <a:r>
              <a:rPr lang="en-US" dirty="0" err="1"/>
              <a:t>unik</a:t>
            </a:r>
            <a:r>
              <a:rPr lang="en-US" dirty="0"/>
              <a:t> </a:t>
            </a:r>
            <a:r>
              <a:rPr lang="en-US" dirty="0" err="1"/>
              <a:t>dialogmetod</a:t>
            </a:r>
            <a:r>
              <a:rPr lang="en-US" dirty="0"/>
              <a:t> </a:t>
            </a:r>
            <a:r>
              <a:rPr lang="en-US" dirty="0" err="1"/>
              <a:t>som</a:t>
            </a:r>
            <a:r>
              <a:rPr lang="en-US" dirty="0"/>
              <a:t> </a:t>
            </a:r>
            <a:r>
              <a:rPr lang="en-US" dirty="0" err="1"/>
              <a:t>får</a:t>
            </a:r>
            <a:r>
              <a:rPr lang="en-US" dirty="0"/>
              <a:t> </a:t>
            </a:r>
            <a:r>
              <a:rPr lang="en-US" dirty="0" err="1"/>
              <a:t>såväl</a:t>
            </a:r>
            <a:r>
              <a:rPr lang="en-US" dirty="0"/>
              <a:t> </a:t>
            </a:r>
            <a:r>
              <a:rPr lang="en-US" dirty="0" err="1"/>
              <a:t>judiska</a:t>
            </a:r>
            <a:r>
              <a:rPr lang="en-US" dirty="0"/>
              <a:t> </a:t>
            </a:r>
            <a:r>
              <a:rPr lang="en-US" dirty="0" err="1"/>
              <a:t>som</a:t>
            </a:r>
            <a:r>
              <a:rPr lang="en-US" dirty="0"/>
              <a:t> </a:t>
            </a:r>
            <a:r>
              <a:rPr lang="en-US" dirty="0" err="1"/>
              <a:t>palestinska</a:t>
            </a:r>
            <a:r>
              <a:rPr lang="en-US" dirty="0"/>
              <a:t> </a:t>
            </a:r>
            <a:r>
              <a:rPr lang="en-US" dirty="0" err="1"/>
              <a:t>vuxna</a:t>
            </a:r>
            <a:r>
              <a:rPr lang="en-US" dirty="0"/>
              <a:t> </a:t>
            </a:r>
            <a:r>
              <a:rPr lang="en-US" dirty="0" err="1"/>
              <a:t>att</a:t>
            </a:r>
            <a:r>
              <a:rPr lang="en-US" dirty="0"/>
              <a:t> </a:t>
            </a:r>
            <a:r>
              <a:rPr lang="en-US" dirty="0" err="1"/>
              <a:t>samlas</a:t>
            </a:r>
            <a:r>
              <a:rPr lang="en-US" dirty="0"/>
              <a:t> och </a:t>
            </a:r>
            <a:r>
              <a:rPr lang="en-US" dirty="0" err="1"/>
              <a:t>diskutera</a:t>
            </a:r>
            <a:r>
              <a:rPr lang="en-US" dirty="0"/>
              <a:t> </a:t>
            </a:r>
            <a:r>
              <a:rPr lang="en-US" dirty="0" err="1"/>
              <a:t>konfliktens</a:t>
            </a:r>
            <a:r>
              <a:rPr lang="en-US" dirty="0"/>
              <a:t> </a:t>
            </a:r>
            <a:r>
              <a:rPr lang="en-US" dirty="0" err="1"/>
              <a:t>effekter</a:t>
            </a:r>
            <a:r>
              <a:rPr lang="en-US" dirty="0"/>
              <a:t> sett </a:t>
            </a:r>
            <a:r>
              <a:rPr lang="en-US" dirty="0" err="1"/>
              <a:t>ur</a:t>
            </a:r>
            <a:r>
              <a:rPr lang="en-US" dirty="0"/>
              <a:t> </a:t>
            </a:r>
            <a:r>
              <a:rPr lang="en-US" dirty="0" err="1"/>
              <a:t>olika</a:t>
            </a:r>
            <a:r>
              <a:rPr lang="en-US" dirty="0"/>
              <a:t> </a:t>
            </a:r>
            <a:r>
              <a:rPr lang="en-US" dirty="0" err="1"/>
              <a:t>perspektiv</a:t>
            </a:r>
            <a:r>
              <a:rPr lang="en-US" dirty="0"/>
              <a:t>, </a:t>
            </a:r>
            <a:r>
              <a:rPr lang="en-US" dirty="0" err="1"/>
              <a:t>ofta</a:t>
            </a:r>
            <a:r>
              <a:rPr lang="en-US" dirty="0"/>
              <a:t> </a:t>
            </a:r>
            <a:r>
              <a:rPr lang="en-US" dirty="0" err="1"/>
              <a:t>yrkesmässiga</a:t>
            </a:r>
            <a:r>
              <a:rPr lang="en-US" dirty="0"/>
              <a:t>. </a:t>
            </a:r>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7</a:t>
            </a:fld>
            <a:endParaRPr lang="sv-SE"/>
          </a:p>
        </p:txBody>
      </p:sp>
    </p:spTree>
    <p:extLst>
      <p:ext uri="{BB962C8B-B14F-4D97-AF65-F5344CB8AC3E}">
        <p14:creationId xmlns:p14="http://schemas.microsoft.com/office/powerpoint/2010/main" val="279974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Mer </a:t>
            </a:r>
            <a:r>
              <a:rPr lang="en-US" dirty="0" err="1"/>
              <a:t>än</a:t>
            </a:r>
            <a:r>
              <a:rPr lang="en-US" dirty="0"/>
              <a:t> 70.000 </a:t>
            </a:r>
            <a:r>
              <a:rPr lang="en-US" dirty="0" err="1"/>
              <a:t>ungdomar</a:t>
            </a:r>
            <a:r>
              <a:rPr lang="en-US" dirty="0"/>
              <a:t> </a:t>
            </a:r>
            <a:r>
              <a:rPr lang="en-US" dirty="0" err="1"/>
              <a:t>och</a:t>
            </a:r>
            <a:r>
              <a:rPr lang="en-US" dirty="0"/>
              <a:t> </a:t>
            </a:r>
            <a:r>
              <a:rPr lang="en-US" dirty="0" err="1"/>
              <a:t>unga</a:t>
            </a:r>
            <a:r>
              <a:rPr lang="en-US" dirty="0"/>
              <a:t> </a:t>
            </a:r>
            <a:r>
              <a:rPr lang="en-US" dirty="0" err="1"/>
              <a:t>vuxna</a:t>
            </a:r>
            <a:r>
              <a:rPr lang="en-US" dirty="0"/>
              <a:t> </a:t>
            </a:r>
            <a:r>
              <a:rPr lang="en-US" dirty="0" err="1"/>
              <a:t>har</a:t>
            </a:r>
            <a:r>
              <a:rPr lang="en-US" dirty="0"/>
              <a:t> </a:t>
            </a:r>
            <a:r>
              <a:rPr lang="en-US" dirty="0" err="1"/>
              <a:t>genomgått</a:t>
            </a:r>
            <a:r>
              <a:rPr lang="en-US" dirty="0"/>
              <a:t> </a:t>
            </a:r>
            <a:r>
              <a:rPr lang="en-US" dirty="0" err="1"/>
              <a:t>olika</a:t>
            </a:r>
            <a:r>
              <a:rPr lang="en-US" dirty="0"/>
              <a:t> program </a:t>
            </a:r>
            <a:r>
              <a:rPr lang="en-US" dirty="0" err="1"/>
              <a:t>i</a:t>
            </a:r>
            <a:r>
              <a:rPr lang="en-US" dirty="0"/>
              <a:t> </a:t>
            </a:r>
            <a:r>
              <a:rPr lang="en-US" dirty="0" err="1"/>
              <a:t>Skolan</a:t>
            </a:r>
            <a:r>
              <a:rPr lang="en-US" dirty="0"/>
              <a:t> för Fred sedan den </a:t>
            </a:r>
            <a:r>
              <a:rPr lang="en-US" dirty="0" err="1"/>
              <a:t>grundades</a:t>
            </a:r>
            <a:r>
              <a:rPr lang="en-US" dirty="0"/>
              <a:t> 1979. Det </a:t>
            </a:r>
            <a:r>
              <a:rPr lang="en-US" dirty="0" err="1"/>
              <a:t>är</a:t>
            </a:r>
            <a:r>
              <a:rPr lang="en-US" dirty="0"/>
              <a:t> </a:t>
            </a:r>
            <a:r>
              <a:rPr lang="en-US" dirty="0" err="1"/>
              <a:t>viktigt</a:t>
            </a:r>
            <a:r>
              <a:rPr lang="en-US" dirty="0"/>
              <a:t> </a:t>
            </a:r>
            <a:r>
              <a:rPr lang="en-US" dirty="0" err="1"/>
              <a:t>att</a:t>
            </a:r>
            <a:r>
              <a:rPr lang="en-US" dirty="0"/>
              <a:t> </a:t>
            </a:r>
            <a:r>
              <a:rPr lang="en-US" dirty="0" err="1"/>
              <a:t>varje</a:t>
            </a:r>
            <a:r>
              <a:rPr lang="en-US" dirty="0"/>
              <a:t> </a:t>
            </a:r>
            <a:r>
              <a:rPr lang="en-US" dirty="0" err="1"/>
              <a:t>kurs</a:t>
            </a:r>
            <a:r>
              <a:rPr lang="en-US" dirty="0"/>
              <a:t> </a:t>
            </a:r>
            <a:r>
              <a:rPr lang="en-US" dirty="0" err="1"/>
              <a:t>har</a:t>
            </a:r>
            <a:r>
              <a:rPr lang="en-US" dirty="0"/>
              <a:t> </a:t>
            </a:r>
            <a:r>
              <a:rPr lang="en-US" dirty="0" err="1"/>
              <a:t>lika</a:t>
            </a:r>
            <a:r>
              <a:rPr lang="en-US" dirty="0"/>
              <a:t> manga </a:t>
            </a:r>
            <a:r>
              <a:rPr lang="en-US" dirty="0" err="1"/>
              <a:t>judiska</a:t>
            </a:r>
            <a:r>
              <a:rPr lang="en-US" dirty="0"/>
              <a:t> </a:t>
            </a:r>
            <a:r>
              <a:rPr lang="en-US" dirty="0" err="1"/>
              <a:t>som</a:t>
            </a:r>
            <a:r>
              <a:rPr lang="en-US" dirty="0"/>
              <a:t> </a:t>
            </a:r>
            <a:r>
              <a:rPr lang="en-US" dirty="0" err="1"/>
              <a:t>palestinska</a:t>
            </a:r>
            <a:r>
              <a:rPr lang="en-US" dirty="0"/>
              <a:t> </a:t>
            </a:r>
            <a:r>
              <a:rPr lang="en-US" dirty="0" err="1"/>
              <a:t>deltagare</a:t>
            </a:r>
            <a:r>
              <a:rPr lang="en-US" dirty="0"/>
              <a:t>. De </a:t>
            </a:r>
            <a:r>
              <a:rPr lang="en-US" dirty="0" err="1"/>
              <a:t>argumenterar</a:t>
            </a:r>
            <a:r>
              <a:rPr lang="en-US" dirty="0"/>
              <a:t> </a:t>
            </a:r>
            <a:r>
              <a:rPr lang="en-US" dirty="0" err="1"/>
              <a:t>mycket</a:t>
            </a:r>
            <a:r>
              <a:rPr lang="en-US" dirty="0"/>
              <a:t> och </a:t>
            </a:r>
            <a:r>
              <a:rPr lang="en-US" dirty="0" err="1"/>
              <a:t>är</a:t>
            </a:r>
            <a:r>
              <a:rPr lang="en-US" dirty="0"/>
              <a:t> </a:t>
            </a:r>
            <a:r>
              <a:rPr lang="en-US" dirty="0" err="1"/>
              <a:t>ofta</a:t>
            </a:r>
            <a:r>
              <a:rPr lang="en-US" dirty="0"/>
              <a:t> </a:t>
            </a:r>
            <a:r>
              <a:rPr lang="en-US" dirty="0" err="1"/>
              <a:t>oense</a:t>
            </a:r>
            <a:r>
              <a:rPr lang="en-US" dirty="0"/>
              <a:t> – men de </a:t>
            </a:r>
            <a:r>
              <a:rPr lang="en-US" dirty="0" err="1"/>
              <a:t>vill</a:t>
            </a:r>
            <a:r>
              <a:rPr lang="en-US" dirty="0"/>
              <a:t> </a:t>
            </a:r>
            <a:r>
              <a:rPr lang="en-US" dirty="0" err="1"/>
              <a:t>varandra</a:t>
            </a:r>
            <a:r>
              <a:rPr lang="en-US" dirty="0"/>
              <a:t> </a:t>
            </a:r>
            <a:r>
              <a:rPr lang="en-US" dirty="0" err="1"/>
              <a:t>väl</a:t>
            </a:r>
            <a:r>
              <a:rPr lang="en-US" dirty="0"/>
              <a:t> och det </a:t>
            </a:r>
            <a:r>
              <a:rPr lang="en-US" dirty="0" err="1"/>
              <a:t>är</a:t>
            </a:r>
            <a:r>
              <a:rPr lang="en-US" dirty="0"/>
              <a:t> </a:t>
            </a:r>
            <a:r>
              <a:rPr lang="en-US" dirty="0" err="1"/>
              <a:t>liksom</a:t>
            </a:r>
            <a:r>
              <a:rPr lang="en-US" dirty="0"/>
              <a:t> </a:t>
            </a:r>
            <a:r>
              <a:rPr lang="en-US" dirty="0" err="1"/>
              <a:t>själva</a:t>
            </a:r>
            <a:r>
              <a:rPr lang="en-US" dirty="0"/>
              <a:t> </a:t>
            </a:r>
            <a:r>
              <a:rPr lang="en-US" dirty="0" err="1"/>
              <a:t>grundfundamentet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8</a:t>
            </a:fld>
            <a:endParaRPr lang="sv-SE"/>
          </a:p>
        </p:txBody>
      </p:sp>
    </p:spTree>
    <p:extLst>
      <p:ext uri="{BB962C8B-B14F-4D97-AF65-F5344CB8AC3E}">
        <p14:creationId xmlns:p14="http://schemas.microsoft.com/office/powerpoint/2010/main" val="185114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Två andra viktiga personer och en av de tidiga familjerna i byn är kristna palestinska israeliska medborgarna, Diana och </a:t>
            </a:r>
            <a:r>
              <a:rPr lang="sv-SE" dirty="0" err="1"/>
              <a:t>Rayek</a:t>
            </a:r>
            <a:r>
              <a:rPr lang="sv-SE" dirty="0"/>
              <a:t> </a:t>
            </a:r>
            <a:r>
              <a:rPr lang="sv-SE" dirty="0" err="1"/>
              <a:t>Rizek</a:t>
            </a:r>
            <a:r>
              <a:rPr lang="sv-SE" dirty="0"/>
              <a:t>. </a:t>
            </a:r>
          </a:p>
          <a:p>
            <a:endParaRPr lang="sv-SE" dirty="0"/>
          </a:p>
          <a:p>
            <a:r>
              <a:rPr lang="sv-SE" dirty="0"/>
              <a:t>Nederst till vänster Diana som är guide i byn och sköter galleriet där såväl inhemska som utländska konstnärer ställer ut, bl.a. har de bidragit till ett freds-träd tillsammans.</a:t>
            </a:r>
          </a:p>
          <a:p>
            <a:endParaRPr lang="sv-SE" dirty="0"/>
          </a:p>
          <a:p>
            <a:r>
              <a:rPr lang="sv-SE" dirty="0"/>
              <a:t>Hennes man </a:t>
            </a:r>
            <a:r>
              <a:rPr lang="sv-SE" dirty="0" err="1"/>
              <a:t>Rayek</a:t>
            </a:r>
            <a:r>
              <a:rPr lang="sv-SE" dirty="0"/>
              <a:t>, som driver byns enda café öppet för allmänheten och han har också skrivit en bok ”The </a:t>
            </a:r>
            <a:r>
              <a:rPr lang="sv-SE" dirty="0" err="1"/>
              <a:t>Anteater</a:t>
            </a:r>
            <a:r>
              <a:rPr lang="sv-SE" dirty="0"/>
              <a:t> and the Jaguar” om den första uppbyggnadstiden av byn och hur han ser att en lösning på samexistens skulle kunna se ut.</a:t>
            </a:r>
          </a:p>
          <a:p>
            <a:endParaRPr lang="sv-SE" dirty="0"/>
          </a:p>
        </p:txBody>
      </p:sp>
      <p:sp>
        <p:nvSpPr>
          <p:cNvPr id="4" name="Platshållare för bildnummer 3"/>
          <p:cNvSpPr>
            <a:spLocks noGrp="1"/>
          </p:cNvSpPr>
          <p:nvPr>
            <p:ph type="sldNum" sz="quarter" idx="5"/>
          </p:nvPr>
        </p:nvSpPr>
        <p:spPr/>
        <p:txBody>
          <a:bodyPr/>
          <a:lstStyle/>
          <a:p>
            <a:fld id="{09D96EF0-07F2-4646-9233-04B2C360B459}" type="slidenum">
              <a:rPr lang="sv-SE" smtClean="0"/>
              <a:t>9</a:t>
            </a:fld>
            <a:endParaRPr lang="sv-SE"/>
          </a:p>
        </p:txBody>
      </p:sp>
    </p:spTree>
    <p:extLst>
      <p:ext uri="{BB962C8B-B14F-4D97-AF65-F5344CB8AC3E}">
        <p14:creationId xmlns:p14="http://schemas.microsoft.com/office/powerpoint/2010/main" val="142305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144220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165417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448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488845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7685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352692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4235254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208750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Rubrik och innehåll">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661483A-71FA-8061-0DDC-EBDEC4045FFC}"/>
              </a:ext>
            </a:extLst>
          </p:cNvPr>
          <p:cNvSpPr/>
          <p:nvPr userDrawn="1"/>
        </p:nvSpPr>
        <p:spPr>
          <a:xfrm>
            <a:off x="0" y="700088"/>
            <a:ext cx="12192000" cy="6157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6" name="Slide Number Placeholder 5"/>
          <p:cNvSpPr>
            <a:spLocks noGrp="1"/>
          </p:cNvSpPr>
          <p:nvPr>
            <p:ph type="sldNum" sz="quarter" idx="12"/>
          </p:nvPr>
        </p:nvSpPr>
        <p:spPr/>
        <p:txBody>
          <a:bodyPr/>
          <a:lstStyle/>
          <a:p>
            <a:fld id="{34F5A598-63F7-4389-822A-918460A1E17D}" type="slidenum">
              <a:rPr lang="sv-SE" smtClean="0"/>
              <a:t>‹#›</a:t>
            </a:fld>
            <a:endParaRPr lang="sv-SE"/>
          </a:p>
        </p:txBody>
      </p:sp>
      <p:sp>
        <p:nvSpPr>
          <p:cNvPr id="5" name="Platshållare för bild 4">
            <a:extLst>
              <a:ext uri="{FF2B5EF4-FFF2-40B4-BE49-F238E27FC236}">
                <a16:creationId xmlns:a16="http://schemas.microsoft.com/office/drawing/2014/main" id="{D21BB8E3-8D2C-4A03-8376-5111AA1F4913}"/>
              </a:ext>
            </a:extLst>
          </p:cNvPr>
          <p:cNvSpPr>
            <a:spLocks noGrp="1"/>
          </p:cNvSpPr>
          <p:nvPr>
            <p:ph type="pic" sz="quarter" idx="14"/>
          </p:nvPr>
        </p:nvSpPr>
        <p:spPr>
          <a:xfrm>
            <a:off x="0" y="700088"/>
            <a:ext cx="12192000" cy="6157913"/>
          </a:xfrm>
        </p:spPr>
        <p:txBody>
          <a:bodyPr tIns="3096000"/>
          <a:lstStyle>
            <a:lvl1pPr marL="0" indent="0" algn="ctr">
              <a:buFontTx/>
              <a:buNone/>
              <a:defRPr sz="1400"/>
            </a:lvl1pPr>
          </a:lstStyle>
          <a:p>
            <a:r>
              <a:rPr lang="sv-SE"/>
              <a:t>Klicka på ikonen för att lägga till en bild</a:t>
            </a:r>
          </a:p>
        </p:txBody>
      </p:sp>
    </p:spTree>
    <p:extLst>
      <p:ext uri="{BB962C8B-B14F-4D97-AF65-F5344CB8AC3E}">
        <p14:creationId xmlns:p14="http://schemas.microsoft.com/office/powerpoint/2010/main" val="6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15686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16C985D-62C8-419E-AE7A-264C9B575E0D}" type="datetimeFigureOut">
              <a:rPr lang="sv-SE" smtClean="0"/>
              <a:t>2025-10-17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390499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616C985D-62C8-419E-AE7A-264C9B575E0D}" type="datetimeFigureOut">
              <a:rPr lang="sv-SE" smtClean="0"/>
              <a:t>2025-10-17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2705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616C985D-62C8-419E-AE7A-264C9B575E0D}" type="datetimeFigureOut">
              <a:rPr lang="sv-SE" smtClean="0"/>
              <a:t>2025-10-17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4282118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616C985D-62C8-419E-AE7A-264C9B575E0D}" type="datetimeFigureOut">
              <a:rPr lang="sv-SE" smtClean="0"/>
              <a:t>2025-10-17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48886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C985D-62C8-419E-AE7A-264C9B575E0D}" type="datetimeFigureOut">
              <a:rPr lang="sv-SE" smtClean="0"/>
              <a:t>2025-10-17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104480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v-SE"/>
              <a:t>Klicka här för att ändra mall för rubrikformat</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616C985D-62C8-419E-AE7A-264C9B575E0D}" type="datetimeFigureOut">
              <a:rPr lang="sv-SE" smtClean="0"/>
              <a:t>2025-10-17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28949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616C985D-62C8-419E-AE7A-264C9B575E0D}" type="datetimeFigureOut">
              <a:rPr lang="sv-SE" smtClean="0"/>
              <a:t>2025-10-17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DF93D7-C6BF-4B88-9069-92474078767B}" type="slidenum">
              <a:rPr lang="sv-SE" smtClean="0"/>
              <a:t>‹#›</a:t>
            </a:fld>
            <a:endParaRPr lang="sv-SE"/>
          </a:p>
        </p:txBody>
      </p:sp>
    </p:spTree>
    <p:extLst>
      <p:ext uri="{BB962C8B-B14F-4D97-AF65-F5344CB8AC3E}">
        <p14:creationId xmlns:p14="http://schemas.microsoft.com/office/powerpoint/2010/main" val="261941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C985D-62C8-419E-AE7A-264C9B575E0D}" type="datetimeFigureOut">
              <a:rPr lang="sv-SE" smtClean="0"/>
              <a:t>2025-10-17</a:t>
            </a:fld>
            <a:endParaRPr lang="sv-S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DF93D7-C6BF-4B88-9069-92474078767B}" type="slidenum">
              <a:rPr lang="sv-SE" smtClean="0"/>
              <a:t>‹#›</a:t>
            </a:fld>
            <a:endParaRPr lang="sv-SE"/>
          </a:p>
        </p:txBody>
      </p:sp>
    </p:spTree>
    <p:extLst>
      <p:ext uri="{BB962C8B-B14F-4D97-AF65-F5344CB8AC3E}">
        <p14:creationId xmlns:p14="http://schemas.microsoft.com/office/powerpoint/2010/main" val="248256814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4.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e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hyperlink" Target="https://www.svt.se/nyheter/utrikes/har-lever-israeliska-och-palestinska-familjer-sida-vid-sida--a0hhxt?fbclid=IwAR25hFXi_YayrjtnnBxO9ikS1ZqHaD5rWOz5qopjDCrjCV-fSqGgDL7fjPc"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4.xml"/><Relationship Id="rId7" Type="http://schemas.openxmlformats.org/officeDocument/2006/relationships/image" Target="../media/image23.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jpg"/><Relationship Id="rId11" Type="http://schemas.openxmlformats.org/officeDocument/2006/relationships/image" Target="../media/image5.png"/><Relationship Id="rId5" Type="http://schemas.openxmlformats.org/officeDocument/2006/relationships/image" Target="../media/image21.jpg"/><Relationship Id="rId10" Type="http://schemas.openxmlformats.org/officeDocument/2006/relationships/image" Target="../media/image25.jpg"/><Relationship Id="rId4" Type="http://schemas.openxmlformats.org/officeDocument/2006/relationships/notesSlide" Target="../notesSlides/notesSlide9.xml"/><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4" name="Straight Connector 1033">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6"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37"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38" name="Isosceles Triangle 1037">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39"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40"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41"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42" name="Isosceles Triangle 1041">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043" name="Isosceles Triangle 1042">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grpSp>
      <p:pic>
        <p:nvPicPr>
          <p:cNvPr id="8" name="Platshållare för innehåll 4" descr="En bild som visar klädsel, person, utomhus, gräs&#10;&#10;Automatiskt genererad beskrivning">
            <a:extLst>
              <a:ext uri="{FF2B5EF4-FFF2-40B4-BE49-F238E27FC236}">
                <a16:creationId xmlns:a16="http://schemas.microsoft.com/office/drawing/2014/main" id="{1815AFC0-1426-5EE4-EA5D-026547A5D3BF}"/>
              </a:ext>
            </a:extLst>
          </p:cNvPr>
          <p:cNvPicPr>
            <a:picLocks noChangeAspect="1"/>
          </p:cNvPicPr>
          <p:nvPr/>
        </p:nvPicPr>
        <p:blipFill>
          <a:blip r:embed="rId5">
            <a:extLst>
              <a:ext uri="{28A0092B-C50C-407E-A947-70E740481C1C}">
                <a14:useLocalDpi xmlns:a14="http://schemas.microsoft.com/office/drawing/2010/main" val="0"/>
              </a:ext>
            </a:extLst>
          </a:blip>
          <a:srcRect l="3292" r="17874" b="-1"/>
          <a:stretch/>
        </p:blipFill>
        <p:spPr>
          <a:xfrm>
            <a:off x="183993" y="-7396"/>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pic>
        <p:nvPicPr>
          <p:cNvPr id="1028" name="Picture 4" descr="Ingen fotobeskrivning tillgänglig.">
            <a:extLst>
              <a:ext uri="{FF2B5EF4-FFF2-40B4-BE49-F238E27FC236}">
                <a16:creationId xmlns:a16="http://schemas.microsoft.com/office/drawing/2014/main" id="{6F33FE27-FDDD-3F41-0E90-FF83540B7D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470" r="3" b="10284"/>
          <a:stretch/>
        </p:blipFill>
        <p:spPr bwMode="auto">
          <a:xfrm>
            <a:off x="-3174" y="4251645"/>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a:noFill/>
          <a:extLst>
            <a:ext uri="{909E8E84-426E-40DD-AFC4-6F175D3DCCD1}">
              <a14:hiddenFill xmlns:a14="http://schemas.microsoft.com/office/drawing/2010/main">
                <a:solidFill>
                  <a:srgbClr val="FFFFFF"/>
                </a:solidFill>
              </a14:hiddenFill>
            </a:ext>
          </a:extLst>
        </p:spPr>
      </p:pic>
      <p:sp>
        <p:nvSpPr>
          <p:cNvPr id="1045"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cxnSp>
        <p:nvCxnSpPr>
          <p:cNvPr id="1047" name="Straight Connector 1046">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Platshållare för innehåll 44">
            <a:extLst>
              <a:ext uri="{FF2B5EF4-FFF2-40B4-BE49-F238E27FC236}">
                <a16:creationId xmlns:a16="http://schemas.microsoft.com/office/drawing/2014/main" id="{EEA7D7D3-2751-2E32-5BFF-F39B132E878A}"/>
              </a:ext>
            </a:extLst>
          </p:cNvPr>
          <p:cNvSpPr txBox="1">
            <a:spLocks/>
          </p:cNvSpPr>
          <p:nvPr/>
        </p:nvSpPr>
        <p:spPr>
          <a:xfrm>
            <a:off x="4419749" y="115138"/>
            <a:ext cx="3632569" cy="7563956"/>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defTabSz="457200">
              <a:spcBef>
                <a:spcPts val="1000"/>
              </a:spcBef>
              <a:spcAft>
                <a:spcPts val="0"/>
              </a:spcAft>
              <a:buSzPct val="80000"/>
              <a:buFont typeface="Wingdings 3" charset="2"/>
              <a:buChar char=""/>
            </a:pPr>
            <a:endParaRPr lang="en-US" dirty="0">
              <a:solidFill>
                <a:schemeClr val="tx1">
                  <a:lumMod val="75000"/>
                  <a:lumOff val="25000"/>
                </a:schemeClr>
              </a:solidFill>
            </a:endParaRPr>
          </a:p>
          <a:p>
            <a:pPr marL="0" indent="0" defTabSz="457200">
              <a:spcBef>
                <a:spcPts val="1000"/>
              </a:spcBef>
              <a:spcAft>
                <a:spcPts val="0"/>
              </a:spcAft>
              <a:buSzPct val="80000"/>
              <a:buNone/>
            </a:pPr>
            <a:r>
              <a:rPr lang="en-US" sz="3600" b="1" dirty="0">
                <a:solidFill>
                  <a:schemeClr val="tx1">
                    <a:lumMod val="75000"/>
                    <a:lumOff val="25000"/>
                  </a:schemeClr>
                </a:solidFill>
              </a:rPr>
              <a:t>FREDENS OAS</a:t>
            </a:r>
          </a:p>
          <a:p>
            <a:pPr marL="0" indent="0" defTabSz="457200">
              <a:spcBef>
                <a:spcPts val="1000"/>
              </a:spcBef>
              <a:spcAft>
                <a:spcPts val="0"/>
              </a:spcAft>
              <a:buSzPct val="80000"/>
              <a:buNone/>
            </a:pPr>
            <a:r>
              <a:rPr lang="en-US" dirty="0">
                <a:solidFill>
                  <a:schemeClr val="tx1">
                    <a:lumMod val="75000"/>
                    <a:lumOff val="25000"/>
                  </a:schemeClr>
                </a:solidFill>
              </a:rPr>
              <a:t>En </a:t>
            </a:r>
            <a:r>
              <a:rPr lang="en-US" dirty="0" err="1">
                <a:solidFill>
                  <a:schemeClr val="tx1">
                    <a:lumMod val="75000"/>
                    <a:lumOff val="25000"/>
                  </a:schemeClr>
                </a:solidFill>
              </a:rPr>
              <a:t>kort</a:t>
            </a:r>
            <a:r>
              <a:rPr lang="en-US" dirty="0">
                <a:solidFill>
                  <a:schemeClr val="tx1">
                    <a:lumMod val="75000"/>
                    <a:lumOff val="25000"/>
                  </a:schemeClr>
                </a:solidFill>
              </a:rPr>
              <a:t> presentation av</a:t>
            </a:r>
          </a:p>
          <a:p>
            <a:pPr marL="0" indent="0" defTabSz="457200">
              <a:spcBef>
                <a:spcPts val="1000"/>
              </a:spcBef>
              <a:spcAft>
                <a:spcPts val="0"/>
              </a:spcAft>
              <a:buSzPct val="80000"/>
              <a:buNone/>
            </a:pPr>
            <a:endParaRPr lang="en-US" dirty="0">
              <a:solidFill>
                <a:schemeClr val="tx1">
                  <a:lumMod val="75000"/>
                  <a:lumOff val="25000"/>
                </a:schemeClr>
              </a:solidFill>
            </a:endParaRPr>
          </a:p>
          <a:p>
            <a:pPr marL="0" indent="0" defTabSz="457200">
              <a:spcBef>
                <a:spcPts val="1000"/>
              </a:spcBef>
              <a:spcAft>
                <a:spcPts val="0"/>
              </a:spcAft>
              <a:buSzPct val="80000"/>
              <a:buNone/>
            </a:pPr>
            <a:r>
              <a:rPr lang="en-US" sz="2800" dirty="0">
                <a:solidFill>
                  <a:schemeClr val="tx1">
                    <a:lumMod val="75000"/>
                    <a:lumOff val="25000"/>
                  </a:schemeClr>
                </a:solidFill>
              </a:rPr>
              <a:t>Louise Rickardsson</a:t>
            </a:r>
          </a:p>
          <a:p>
            <a:pPr marL="0" indent="0" defTabSz="457200">
              <a:spcBef>
                <a:spcPts val="1000"/>
              </a:spcBef>
              <a:spcAft>
                <a:spcPts val="0"/>
              </a:spcAft>
              <a:buSzPct val="80000"/>
              <a:buNone/>
            </a:pPr>
            <a:endParaRPr lang="en-US" sz="2800" dirty="0">
              <a:solidFill>
                <a:schemeClr val="tx1">
                  <a:lumMod val="75000"/>
                  <a:lumOff val="25000"/>
                </a:schemeClr>
              </a:solidFill>
            </a:endParaRPr>
          </a:p>
          <a:p>
            <a:pPr marL="0" indent="0" defTabSz="457200">
              <a:spcBef>
                <a:spcPts val="1000"/>
              </a:spcBef>
              <a:spcAft>
                <a:spcPts val="0"/>
              </a:spcAft>
              <a:buSzPct val="80000"/>
              <a:buNone/>
            </a:pPr>
            <a:endParaRPr lang="en-US" sz="2800" dirty="0">
              <a:solidFill>
                <a:schemeClr val="tx1">
                  <a:lumMod val="75000"/>
                  <a:lumOff val="25000"/>
                </a:schemeClr>
              </a:solidFill>
            </a:endParaRPr>
          </a:p>
          <a:p>
            <a:pPr marL="0" indent="0" defTabSz="457200">
              <a:spcBef>
                <a:spcPts val="1000"/>
              </a:spcBef>
              <a:spcAft>
                <a:spcPts val="0"/>
              </a:spcAft>
              <a:buSzPct val="80000"/>
              <a:buFont typeface="Wingdings 3" charset="2"/>
              <a:buChar char=""/>
            </a:pPr>
            <a:r>
              <a:rPr lang="en-US" sz="2400" dirty="0">
                <a:solidFill>
                  <a:schemeClr val="tx1">
                    <a:lumMod val="75000"/>
                    <a:lumOff val="25000"/>
                  </a:schemeClr>
                </a:solidFill>
              </a:rPr>
              <a:t>Byn </a:t>
            </a:r>
            <a:r>
              <a:rPr lang="en-US" sz="2400" dirty="0" err="1">
                <a:solidFill>
                  <a:schemeClr val="tx1">
                    <a:lumMod val="75000"/>
                    <a:lumOff val="25000"/>
                  </a:schemeClr>
                </a:solidFill>
              </a:rPr>
              <a:t>mellan</a:t>
            </a:r>
            <a:r>
              <a:rPr lang="en-US" sz="2400" dirty="0">
                <a:solidFill>
                  <a:schemeClr val="tx1">
                    <a:lumMod val="75000"/>
                    <a:lumOff val="25000"/>
                  </a:schemeClr>
                </a:solidFill>
              </a:rPr>
              <a:t> Tel Aviv </a:t>
            </a:r>
            <a:r>
              <a:rPr lang="en-US" sz="2400" dirty="0" err="1">
                <a:solidFill>
                  <a:schemeClr val="tx1">
                    <a:lumMod val="75000"/>
                    <a:lumOff val="25000"/>
                  </a:schemeClr>
                </a:solidFill>
              </a:rPr>
              <a:t>och</a:t>
            </a:r>
            <a:r>
              <a:rPr lang="en-US" sz="2400" dirty="0">
                <a:solidFill>
                  <a:schemeClr val="tx1">
                    <a:lumMod val="75000"/>
                    <a:lumOff val="25000"/>
                  </a:schemeClr>
                </a:solidFill>
              </a:rPr>
              <a:t> Jerusalem</a:t>
            </a:r>
          </a:p>
          <a:p>
            <a:pPr defTabSz="457200">
              <a:spcBef>
                <a:spcPts val="1000"/>
              </a:spcBef>
              <a:spcAft>
                <a:spcPts val="0"/>
              </a:spcAft>
              <a:buSzPct val="80000"/>
              <a:buFont typeface="Wingdings 3" charset="2"/>
              <a:buChar char=""/>
            </a:pPr>
            <a:r>
              <a:rPr lang="en-US" sz="2400" dirty="0" err="1">
                <a:solidFill>
                  <a:schemeClr val="tx1">
                    <a:lumMod val="75000"/>
                    <a:lumOff val="25000"/>
                  </a:schemeClr>
                </a:solidFill>
              </a:rPr>
              <a:t>Syften</a:t>
            </a:r>
            <a:r>
              <a:rPr lang="en-US" sz="2400" dirty="0">
                <a:solidFill>
                  <a:schemeClr val="tx1">
                    <a:lumMod val="75000"/>
                    <a:lumOff val="25000"/>
                  </a:schemeClr>
                </a:solidFill>
              </a:rPr>
              <a:t>, </a:t>
            </a:r>
            <a:r>
              <a:rPr lang="en-US" sz="2400" dirty="0" err="1">
                <a:solidFill>
                  <a:schemeClr val="tx1">
                    <a:lumMod val="75000"/>
                    <a:lumOff val="25000"/>
                  </a:schemeClr>
                </a:solidFill>
              </a:rPr>
              <a:t>verksamheter</a:t>
            </a:r>
            <a:r>
              <a:rPr lang="en-US" sz="2400" dirty="0">
                <a:solidFill>
                  <a:schemeClr val="tx1">
                    <a:lumMod val="75000"/>
                    <a:lumOff val="25000"/>
                  </a:schemeClr>
                </a:solidFill>
              </a:rPr>
              <a:t> </a:t>
            </a:r>
            <a:r>
              <a:rPr lang="en-US" sz="2400" dirty="0" err="1">
                <a:solidFill>
                  <a:schemeClr val="tx1">
                    <a:lumMod val="75000"/>
                    <a:lumOff val="25000"/>
                  </a:schemeClr>
                </a:solidFill>
              </a:rPr>
              <a:t>och</a:t>
            </a:r>
            <a:r>
              <a:rPr lang="en-US" sz="2400" dirty="0">
                <a:solidFill>
                  <a:schemeClr val="tx1">
                    <a:lumMod val="75000"/>
                    <a:lumOff val="25000"/>
                  </a:schemeClr>
                </a:solidFill>
              </a:rPr>
              <a:t> </a:t>
            </a:r>
            <a:r>
              <a:rPr lang="en-US" sz="2400" dirty="0" err="1">
                <a:solidFill>
                  <a:schemeClr val="tx1">
                    <a:lumMod val="75000"/>
                    <a:lumOff val="25000"/>
                  </a:schemeClr>
                </a:solidFill>
              </a:rPr>
              <a:t>framtiden</a:t>
            </a:r>
            <a:endParaRPr lang="en-US" sz="2400" dirty="0">
              <a:solidFill>
                <a:schemeClr val="tx1">
                  <a:lumMod val="75000"/>
                  <a:lumOff val="25000"/>
                </a:schemeClr>
              </a:solidFill>
            </a:endParaRPr>
          </a:p>
          <a:p>
            <a:pPr defTabSz="457200">
              <a:spcBef>
                <a:spcPts val="1000"/>
              </a:spcBef>
              <a:spcAft>
                <a:spcPts val="0"/>
              </a:spcAft>
              <a:buSzPct val="80000"/>
              <a:buFont typeface="Wingdings 3" charset="2"/>
              <a:buChar char=""/>
            </a:pPr>
            <a:r>
              <a:rPr lang="en-US" sz="2400" dirty="0">
                <a:solidFill>
                  <a:schemeClr val="tx1">
                    <a:lumMod val="75000"/>
                    <a:lumOff val="25000"/>
                  </a:schemeClr>
                </a:solidFill>
              </a:rPr>
              <a:t>Svenska </a:t>
            </a:r>
            <a:r>
              <a:rPr lang="en-US" sz="2400" dirty="0" err="1">
                <a:solidFill>
                  <a:schemeClr val="tx1">
                    <a:lumMod val="75000"/>
                    <a:lumOff val="25000"/>
                  </a:schemeClr>
                </a:solidFill>
              </a:rPr>
              <a:t>Vänföreningen</a:t>
            </a:r>
            <a:r>
              <a:rPr lang="en-US" sz="2400" dirty="0">
                <a:solidFill>
                  <a:schemeClr val="tx1">
                    <a:lumMod val="75000"/>
                    <a:lumOff val="25000"/>
                  </a:schemeClr>
                </a:solidFill>
              </a:rPr>
              <a:t> för Fredens Oas</a:t>
            </a:r>
          </a:p>
          <a:p>
            <a:pPr defTabSz="457200">
              <a:spcBef>
                <a:spcPts val="1000"/>
              </a:spcBef>
              <a:spcAft>
                <a:spcPts val="0"/>
              </a:spcAft>
              <a:buSzPct val="80000"/>
              <a:buFont typeface="Wingdings 3" charset="2"/>
              <a:buChar char=""/>
            </a:pPr>
            <a:endParaRPr lang="en-US" sz="1800" dirty="0">
              <a:solidFill>
                <a:schemeClr val="tx1">
                  <a:lumMod val="75000"/>
                  <a:lumOff val="25000"/>
                </a:schemeClr>
              </a:solidFill>
            </a:endParaRPr>
          </a:p>
          <a:p>
            <a:pPr marL="0" indent="0" defTabSz="457200">
              <a:spcBef>
                <a:spcPts val="1000"/>
              </a:spcBef>
              <a:spcAft>
                <a:spcPts val="0"/>
              </a:spcAft>
              <a:buSzPct val="80000"/>
              <a:buNone/>
            </a:pPr>
            <a:endParaRPr lang="en-US" sz="1800" dirty="0">
              <a:solidFill>
                <a:schemeClr val="tx1">
                  <a:lumMod val="75000"/>
                  <a:lumOff val="25000"/>
                </a:schemeClr>
              </a:solidFill>
            </a:endParaRPr>
          </a:p>
          <a:p>
            <a:pPr defTabSz="457200">
              <a:spcBef>
                <a:spcPts val="1000"/>
              </a:spcBef>
              <a:spcAft>
                <a:spcPts val="0"/>
              </a:spcAft>
              <a:buSzPct val="80000"/>
              <a:buFont typeface="Wingdings 3" charset="2"/>
              <a:buChar char=""/>
            </a:pPr>
            <a:endParaRPr lang="en-US" sz="1400" dirty="0">
              <a:solidFill>
                <a:schemeClr val="tx1">
                  <a:lumMod val="75000"/>
                  <a:lumOff val="25000"/>
                </a:schemeClr>
              </a:solidFill>
            </a:endParaRPr>
          </a:p>
          <a:p>
            <a:pPr defTabSz="457200">
              <a:spcBef>
                <a:spcPts val="1000"/>
              </a:spcBef>
              <a:spcAft>
                <a:spcPts val="0"/>
              </a:spcAft>
              <a:buSzPct val="80000"/>
              <a:buFont typeface="Wingdings 3" charset="2"/>
              <a:buChar char=""/>
            </a:pPr>
            <a:endParaRPr lang="en-US" sz="1400" dirty="0">
              <a:solidFill>
                <a:schemeClr val="tx1">
                  <a:lumMod val="75000"/>
                  <a:lumOff val="25000"/>
                </a:schemeClr>
              </a:solidFill>
            </a:endParaRPr>
          </a:p>
        </p:txBody>
      </p:sp>
      <p:pic>
        <p:nvPicPr>
          <p:cNvPr id="9" name="Picture 4" descr="Fredens Oas">
            <a:extLst>
              <a:ext uri="{FF2B5EF4-FFF2-40B4-BE49-F238E27FC236}">
                <a16:creationId xmlns:a16="http://schemas.microsoft.com/office/drawing/2014/main" id="{88A71061-47A3-CD64-82EC-4C2BA8700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3238" y="5602467"/>
            <a:ext cx="3282714" cy="1134341"/>
          </a:xfrm>
          <a:prstGeom prst="rect">
            <a:avLst/>
          </a:prstGeom>
          <a:noFill/>
          <a:extLst>
            <a:ext uri="{909E8E84-426E-40DD-AFC4-6F175D3DCCD1}">
              <a14:hiddenFill xmlns:a14="http://schemas.microsoft.com/office/drawing/2010/main">
                <a:solidFill>
                  <a:srgbClr val="FFFFFF"/>
                </a:solidFill>
              </a14:hiddenFill>
            </a:ext>
          </a:extLst>
        </p:spPr>
      </p:pic>
      <p:pic>
        <p:nvPicPr>
          <p:cNvPr id="123" name="Bildobjekt 122" descr="En bild som visar text, tavla, tecknad serie, rita&#10;&#10;Automatiskt genererad beskrivning">
            <a:extLst>
              <a:ext uri="{FF2B5EF4-FFF2-40B4-BE49-F238E27FC236}">
                <a16:creationId xmlns:a16="http://schemas.microsoft.com/office/drawing/2014/main" id="{C5C74404-AEC0-7EB8-F37E-365500165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0309" y="331481"/>
            <a:ext cx="3282714" cy="1818413"/>
          </a:xfrm>
          <a:prstGeom prst="rect">
            <a:avLst/>
          </a:prstGeom>
        </p:spPr>
      </p:pic>
      <p:pic>
        <p:nvPicPr>
          <p:cNvPr id="21" name="Inspelat ljud">
            <a:hlinkClick r:id="" action="ppaction://media"/>
            <a:extLst>
              <a:ext uri="{FF2B5EF4-FFF2-40B4-BE49-F238E27FC236}">
                <a16:creationId xmlns:a16="http://schemas.microsoft.com/office/drawing/2014/main" id="{350D9DC2-F3A3-A259-112F-F9DBCCC3A8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12666012"/>
      </p:ext>
    </p:extLst>
  </p:cSld>
  <p:clrMapOvr>
    <a:masterClrMapping/>
  </p:clrMapOvr>
  <mc:AlternateContent xmlns:mc="http://schemas.openxmlformats.org/markup-compatibility/2006">
    <mc:Choice xmlns:p14="http://schemas.microsoft.com/office/powerpoint/2010/main" Requires="p14">
      <p:transition spd="slow" p14:dur="2000" advTm="6485"/>
    </mc:Choice>
    <mc:Fallback>
      <p:transition spd="slow" advTm="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2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89901-670F-E384-0A9B-5F28A5122E9D}"/>
              </a:ext>
            </a:extLst>
          </p:cNvPr>
          <p:cNvPicPr>
            <a:picLocks noChangeAspect="1"/>
          </p:cNvPicPr>
          <p:nvPr/>
        </p:nvPicPr>
        <p:blipFill>
          <a:blip r:embed="rId5"/>
          <a:stretch>
            <a:fillRect/>
          </a:stretch>
        </p:blipFill>
        <p:spPr>
          <a:xfrm>
            <a:off x="1127278" y="2000251"/>
            <a:ext cx="9109320" cy="3143250"/>
          </a:xfrm>
          <a:prstGeom prst="rect">
            <a:avLst/>
          </a:prstGeom>
        </p:spPr>
      </p:pic>
      <p:pic>
        <p:nvPicPr>
          <p:cNvPr id="4" name="Inspelat ljud">
            <a:hlinkClick r:id="" action="ppaction://media"/>
            <a:extLst>
              <a:ext uri="{FF2B5EF4-FFF2-40B4-BE49-F238E27FC236}">
                <a16:creationId xmlns:a16="http://schemas.microsoft.com/office/drawing/2014/main" id="{6EB63F3D-EA97-5D68-B9EF-DEAE3E650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77389" y="523543"/>
            <a:ext cx="406400" cy="406400"/>
          </a:xfrm>
          <a:prstGeom prst="rect">
            <a:avLst/>
          </a:prstGeom>
        </p:spPr>
      </p:pic>
    </p:spTree>
    <p:extLst>
      <p:ext uri="{BB962C8B-B14F-4D97-AF65-F5344CB8AC3E}">
        <p14:creationId xmlns:p14="http://schemas.microsoft.com/office/powerpoint/2010/main" val="475144725"/>
      </p:ext>
    </p:extLst>
  </p:cSld>
  <p:clrMapOvr>
    <a:masterClrMapping/>
  </p:clrMapOvr>
  <mc:AlternateContent xmlns:mc="http://schemas.openxmlformats.org/markup-compatibility/2006">
    <mc:Choice xmlns:p14="http://schemas.microsoft.com/office/powerpoint/2010/main" Requires="p14">
      <p:transition spd="slow" p14:dur="2000" advTm="43036"/>
    </mc:Choice>
    <mc:Fallback>
      <p:transition spd="slow" advTm="4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67BA-F88F-3EC5-A1A6-3C6767F31B65}"/>
              </a:ext>
            </a:extLst>
          </p:cNvPr>
          <p:cNvSpPr>
            <a:spLocks noGrp="1"/>
          </p:cNvSpPr>
          <p:nvPr>
            <p:ph type="title"/>
          </p:nvPr>
        </p:nvSpPr>
        <p:spPr/>
        <p:txBody>
          <a:bodyPr/>
          <a:lstStyle/>
          <a:p>
            <a:r>
              <a:rPr lang="sv-SE" dirty="0"/>
              <a:t>Länkar till</a:t>
            </a:r>
          </a:p>
        </p:txBody>
      </p:sp>
      <p:sp>
        <p:nvSpPr>
          <p:cNvPr id="3" name="Content Placeholder 2">
            <a:extLst>
              <a:ext uri="{FF2B5EF4-FFF2-40B4-BE49-F238E27FC236}">
                <a16:creationId xmlns:a16="http://schemas.microsoft.com/office/drawing/2014/main" id="{704E3FEE-8471-383C-4B26-8184AE3172F9}"/>
              </a:ext>
            </a:extLst>
          </p:cNvPr>
          <p:cNvSpPr>
            <a:spLocks noGrp="1"/>
          </p:cNvSpPr>
          <p:nvPr>
            <p:ph sz="half" idx="1"/>
          </p:nvPr>
        </p:nvSpPr>
        <p:spPr/>
        <p:txBody>
          <a:bodyPr/>
          <a:lstStyle/>
          <a:p>
            <a:endParaRPr lang="sv-SE"/>
          </a:p>
        </p:txBody>
      </p:sp>
      <p:sp>
        <p:nvSpPr>
          <p:cNvPr id="4" name="Content Placeholder 3">
            <a:extLst>
              <a:ext uri="{FF2B5EF4-FFF2-40B4-BE49-F238E27FC236}">
                <a16:creationId xmlns:a16="http://schemas.microsoft.com/office/drawing/2014/main" id="{D3EF6637-506E-E5E2-41F4-07100FD49364}"/>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382982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5"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6" name="Isosceles Triangle 25">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7"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8"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29"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0" name="Isosceles Triangle 29">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1" name="Isosceles Triangle 30">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grpSp>
      <p:sp useBgFill="1">
        <p:nvSpPr>
          <p:cNvPr id="33" name="Rectangle 32">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ildobjekt 14" descr="En bild som visar text, karta, skärmbild, kartbok&#10;&#10;Automatiskt genererad beskrivning">
            <a:extLst>
              <a:ext uri="{FF2B5EF4-FFF2-40B4-BE49-F238E27FC236}">
                <a16:creationId xmlns:a16="http://schemas.microsoft.com/office/drawing/2014/main" id="{062E963D-C6EE-2FC9-07BB-F428F47051B3}"/>
              </a:ext>
            </a:extLst>
          </p:cNvPr>
          <p:cNvPicPr>
            <a:picLocks noChangeAspect="1"/>
          </p:cNvPicPr>
          <p:nvPr/>
        </p:nvPicPr>
        <p:blipFill rotWithShape="1">
          <a:blip r:embed="rId5">
            <a:extLst>
              <a:ext uri="{28A0092B-C50C-407E-A947-70E740481C1C}">
                <a14:useLocalDpi xmlns:a14="http://schemas.microsoft.com/office/drawing/2010/main" val="0"/>
              </a:ext>
            </a:extLst>
          </a:blip>
          <a:srcRect t="12309" r="1" b="35350"/>
          <a:stretch/>
        </p:blipFill>
        <p:spPr>
          <a:xfrm>
            <a:off x="854537" y="848802"/>
            <a:ext cx="5851965" cy="5445351"/>
          </a:xfrm>
          <a:prstGeom prst="rect">
            <a:avLst/>
          </a:prstGeom>
        </p:spPr>
      </p:pic>
      <p:cxnSp>
        <p:nvCxnSpPr>
          <p:cNvPr id="35" name="Straight Connector 34">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4" descr="Fredens Oas">
            <a:extLst>
              <a:ext uri="{FF2B5EF4-FFF2-40B4-BE49-F238E27FC236}">
                <a16:creationId xmlns:a16="http://schemas.microsoft.com/office/drawing/2014/main" id="{06DD9C2E-A2B4-897A-B1E5-FD6407B3D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196" y="5221372"/>
            <a:ext cx="3178068" cy="1098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gen fotobeskrivning tillgänglig.">
            <a:extLst>
              <a:ext uri="{FF2B5EF4-FFF2-40B4-BE49-F238E27FC236}">
                <a16:creationId xmlns:a16="http://schemas.microsoft.com/office/drawing/2014/main" id="{870E1513-B33E-58EC-4D82-C52E27FF8E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316" t="16924" r="-11316" b="20343"/>
          <a:stretch/>
        </p:blipFill>
        <p:spPr bwMode="auto">
          <a:xfrm>
            <a:off x="6725509" y="1793941"/>
            <a:ext cx="5494770" cy="2508118"/>
          </a:xfrm>
          <a:prstGeom prst="rect">
            <a:avLst/>
          </a:prstGeom>
          <a:noFill/>
          <a:extLst>
            <a:ext uri="{909E8E84-426E-40DD-AFC4-6F175D3DCCD1}">
              <a14:hiddenFill xmlns:a14="http://schemas.microsoft.com/office/drawing/2010/main">
                <a:solidFill>
                  <a:srgbClr val="FFFFFF"/>
                </a:solidFill>
              </a14:hiddenFill>
            </a:ext>
          </a:extLst>
        </p:spPr>
      </p:pic>
      <p:pic>
        <p:nvPicPr>
          <p:cNvPr id="8" name="Inspelat ljud">
            <a:hlinkClick r:id="" action="ppaction://media"/>
            <a:extLst>
              <a:ext uri="{FF2B5EF4-FFF2-40B4-BE49-F238E27FC236}">
                <a16:creationId xmlns:a16="http://schemas.microsoft.com/office/drawing/2014/main" id="{C9063ADA-E96B-039A-5C55-881DDAB326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16449" y="4578919"/>
            <a:ext cx="406400" cy="406400"/>
          </a:xfrm>
          <a:prstGeom prst="rect">
            <a:avLst/>
          </a:prstGeom>
        </p:spPr>
      </p:pic>
    </p:spTree>
    <p:extLst>
      <p:ext uri="{BB962C8B-B14F-4D97-AF65-F5344CB8AC3E}">
        <p14:creationId xmlns:p14="http://schemas.microsoft.com/office/powerpoint/2010/main" val="991171714"/>
      </p:ext>
    </p:extLst>
  </p:cSld>
  <p:clrMapOvr>
    <a:masterClrMapping/>
  </p:clrMapOvr>
  <mc:AlternateContent xmlns:mc="http://schemas.openxmlformats.org/markup-compatibility/2006">
    <mc:Choice xmlns:p14="http://schemas.microsoft.com/office/powerpoint/2010/main" Requires="p14">
      <p:transition spd="slow" p14:dur="2000" advTm="28988"/>
    </mc:Choice>
    <mc:Fallback>
      <p:transition spd="slow" advTm="2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AE908A-B92B-32F3-4CCC-71C6DD9A1142}"/>
              </a:ext>
            </a:extLst>
          </p:cNvPr>
          <p:cNvSpPr>
            <a:spLocks noGrp="1"/>
          </p:cNvSpPr>
          <p:nvPr>
            <p:ph type="title"/>
          </p:nvPr>
        </p:nvSpPr>
        <p:spPr>
          <a:xfrm>
            <a:off x="505062" y="456320"/>
            <a:ext cx="11181875" cy="746449"/>
          </a:xfrm>
        </p:spPr>
        <p:txBody>
          <a:bodyPr/>
          <a:lstStyle/>
          <a:p>
            <a:r>
              <a:rPr lang="sv-SE" dirty="0"/>
              <a:t>Ett hippieprojekt från 70-talet…</a:t>
            </a:r>
          </a:p>
        </p:txBody>
      </p:sp>
      <p:pic>
        <p:nvPicPr>
          <p:cNvPr id="5" name="Picture 2">
            <a:extLst>
              <a:ext uri="{FF2B5EF4-FFF2-40B4-BE49-F238E27FC236}">
                <a16:creationId xmlns:a16="http://schemas.microsoft.com/office/drawing/2014/main" id="{93068F7D-1A89-CDAD-6B85-A22C5F87B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9" t="8650" r="3467" b="7515"/>
          <a:stretch/>
        </p:blipFill>
        <p:spPr bwMode="auto">
          <a:xfrm>
            <a:off x="361294" y="1119530"/>
            <a:ext cx="7363936" cy="506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8593975-2B3A-C84C-08C7-D2C611545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0496" y="214129"/>
            <a:ext cx="3657917"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Fredens Oas">
            <a:extLst>
              <a:ext uri="{FF2B5EF4-FFF2-40B4-BE49-F238E27FC236}">
                <a16:creationId xmlns:a16="http://schemas.microsoft.com/office/drawing/2014/main" id="{24F7DCB0-4890-B033-90EA-F921B8957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8686" y="5775935"/>
            <a:ext cx="2915986" cy="1007618"/>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utomhus, klädsel, himmel, gräs&#10;&#10;AI-genererat innehåll kan vara felaktigt.">
            <a:extLst>
              <a:ext uri="{FF2B5EF4-FFF2-40B4-BE49-F238E27FC236}">
                <a16:creationId xmlns:a16="http://schemas.microsoft.com/office/drawing/2014/main" id="{0CD71117-2DFB-B4F3-FD3D-F86D9EEE7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6403" y="2995032"/>
            <a:ext cx="3708088" cy="2743438"/>
          </a:xfrm>
          <a:prstGeom prst="rect">
            <a:avLst/>
          </a:prstGeom>
        </p:spPr>
      </p:pic>
      <p:pic>
        <p:nvPicPr>
          <p:cNvPr id="6" name="Inspelat ljud">
            <a:hlinkClick r:id="" action="ppaction://media"/>
            <a:extLst>
              <a:ext uri="{FF2B5EF4-FFF2-40B4-BE49-F238E27FC236}">
                <a16:creationId xmlns:a16="http://schemas.microsoft.com/office/drawing/2014/main" id="{C2B99ECC-6F15-C53F-D624-A3DEC5BED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40915" y="6076544"/>
            <a:ext cx="406400" cy="406400"/>
          </a:xfrm>
          <a:prstGeom prst="rect">
            <a:avLst/>
          </a:prstGeom>
        </p:spPr>
      </p:pic>
    </p:spTree>
    <p:extLst>
      <p:ext uri="{BB962C8B-B14F-4D97-AF65-F5344CB8AC3E}">
        <p14:creationId xmlns:p14="http://schemas.microsoft.com/office/powerpoint/2010/main" val="2785998335"/>
      </p:ext>
    </p:extLst>
  </p:cSld>
  <p:clrMapOvr>
    <a:masterClrMapping/>
  </p:clrMapOvr>
  <mc:AlternateContent xmlns:mc="http://schemas.openxmlformats.org/markup-compatibility/2006">
    <mc:Choice xmlns:p14="http://schemas.microsoft.com/office/powerpoint/2010/main" Requires="p14">
      <p:transition spd="slow" p14:dur="2000" advTm="56202"/>
    </mc:Choice>
    <mc:Fallback>
      <p:transition spd="slow" advTm="5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AA7F9A-CC31-95E3-FCF9-6D4FE983EC4F}"/>
              </a:ext>
            </a:extLst>
          </p:cNvPr>
          <p:cNvSpPr>
            <a:spLocks noGrp="1"/>
          </p:cNvSpPr>
          <p:nvPr>
            <p:ph type="title"/>
          </p:nvPr>
        </p:nvSpPr>
        <p:spPr>
          <a:xfrm>
            <a:off x="267759" y="191541"/>
            <a:ext cx="8596668" cy="1320800"/>
          </a:xfrm>
        </p:spPr>
        <p:txBody>
          <a:bodyPr/>
          <a:lstStyle/>
          <a:p>
            <a:r>
              <a:rPr lang="sv-SE" dirty="0"/>
              <a:t> Några hus på en kulle…</a:t>
            </a:r>
          </a:p>
        </p:txBody>
      </p:sp>
      <p:sp>
        <p:nvSpPr>
          <p:cNvPr id="11" name="AutoShape 2" descr="11 February 1955 Bruno Hussar founds Neve Shalom#otdimjh | On This Day In Messianic Jewish History">
            <a:extLst>
              <a:ext uri="{FF2B5EF4-FFF2-40B4-BE49-F238E27FC236}">
                <a16:creationId xmlns:a16="http://schemas.microsoft.com/office/drawing/2014/main" id="{1922CBA6-E62C-B2AA-87F0-B035B5F73670}"/>
              </a:ext>
            </a:extLst>
          </p:cNvPr>
          <p:cNvSpPr>
            <a:spLocks noChangeAspect="1" noChangeArrowheads="1"/>
          </p:cNvSpPr>
          <p:nvPr/>
        </p:nvSpPr>
        <p:spPr bwMode="auto">
          <a:xfrm>
            <a:off x="5943600" y="31615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2" name="Picture 4" descr="Fredens Oas">
            <a:extLst>
              <a:ext uri="{FF2B5EF4-FFF2-40B4-BE49-F238E27FC236}">
                <a16:creationId xmlns:a16="http://schemas.microsoft.com/office/drawing/2014/main" id="{33A144E6-AA11-E65B-74BD-C79FC3F05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014" y="5850382"/>
            <a:ext cx="2915986" cy="1007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35F5C6-BE7D-53C7-2252-0DE2BF8D2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99" y="983539"/>
            <a:ext cx="5451906" cy="30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innehåll 3">
            <a:extLst>
              <a:ext uri="{FF2B5EF4-FFF2-40B4-BE49-F238E27FC236}">
                <a16:creationId xmlns:a16="http://schemas.microsoft.com/office/drawing/2014/main" id="{820C26DB-0CE3-519C-E01B-24A2E1435E72}"/>
              </a:ext>
            </a:extLst>
          </p:cNvPr>
          <p:cNvSpPr>
            <a:spLocks noGrp="1"/>
          </p:cNvSpPr>
          <p:nvPr>
            <p:ph idx="1"/>
          </p:nvPr>
        </p:nvSpPr>
        <p:spPr/>
        <p:txBody>
          <a:bodyPr/>
          <a:lstStyle/>
          <a:p>
            <a:endParaRPr lang="sv-SE" dirty="0"/>
          </a:p>
        </p:txBody>
      </p:sp>
      <p:pic>
        <p:nvPicPr>
          <p:cNvPr id="6" name="Picture 4">
            <a:extLst>
              <a:ext uri="{FF2B5EF4-FFF2-40B4-BE49-F238E27FC236}">
                <a16:creationId xmlns:a16="http://schemas.microsoft.com/office/drawing/2014/main" id="{C615F205-3CCF-11CC-C7F1-BE7C6B78C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665" y="983539"/>
            <a:ext cx="5813150" cy="388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nspelat ljud">
            <a:hlinkClick r:id="" action="ppaction://media"/>
            <a:extLst>
              <a:ext uri="{FF2B5EF4-FFF2-40B4-BE49-F238E27FC236}">
                <a16:creationId xmlns:a16="http://schemas.microsoft.com/office/drawing/2014/main" id="{C1AD836A-1F9B-238F-C093-32614FE3E6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25029" y="5272314"/>
            <a:ext cx="406400" cy="406400"/>
          </a:xfrm>
          <a:prstGeom prst="rect">
            <a:avLst/>
          </a:prstGeom>
        </p:spPr>
      </p:pic>
    </p:spTree>
    <p:extLst>
      <p:ext uri="{BB962C8B-B14F-4D97-AF65-F5344CB8AC3E}">
        <p14:creationId xmlns:p14="http://schemas.microsoft.com/office/powerpoint/2010/main" val="2172672344"/>
      </p:ext>
    </p:extLst>
  </p:cSld>
  <p:clrMapOvr>
    <a:masterClrMapping/>
  </p:clrMapOvr>
  <mc:AlternateContent xmlns:mc="http://schemas.openxmlformats.org/markup-compatibility/2006">
    <mc:Choice xmlns:p14="http://schemas.microsoft.com/office/powerpoint/2010/main" Requires="p14">
      <p:transition spd="slow" p14:dur="2000" advTm="25528"/>
    </mc:Choice>
    <mc:Fallback>
      <p:transition spd="slow" advTm="2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328BB8-E1E1-6B46-2450-7D6CE0AB0376}"/>
              </a:ext>
            </a:extLst>
          </p:cNvPr>
          <p:cNvSpPr>
            <a:spLocks noGrp="1"/>
          </p:cNvSpPr>
          <p:nvPr>
            <p:ph type="title"/>
          </p:nvPr>
        </p:nvSpPr>
        <p:spPr>
          <a:xfrm>
            <a:off x="174414" y="171728"/>
            <a:ext cx="8596668" cy="1320800"/>
          </a:xfrm>
        </p:spPr>
        <p:txBody>
          <a:bodyPr>
            <a:normAutofit fontScale="90000"/>
          </a:bodyPr>
          <a:lstStyle/>
          <a:p>
            <a:r>
              <a:rPr lang="sv-SE" dirty="0"/>
              <a:t>Interreligiösa </a:t>
            </a:r>
            <a:r>
              <a:rPr lang="sv-SE" dirty="0" err="1"/>
              <a:t>Doumia</a:t>
            </a:r>
            <a:r>
              <a:rPr lang="sv-SE" dirty="0"/>
              <a:t> </a:t>
            </a:r>
            <a:r>
              <a:rPr lang="sv-SE" dirty="0" err="1"/>
              <a:t>Sakina</a:t>
            </a:r>
            <a:r>
              <a:rPr lang="sv-SE" dirty="0"/>
              <a:t> (Stilla domen)</a:t>
            </a:r>
            <a:br>
              <a:rPr lang="sv-SE" dirty="0"/>
            </a:br>
            <a:endParaRPr lang="sv-SE" dirty="0"/>
          </a:p>
        </p:txBody>
      </p:sp>
      <p:pic>
        <p:nvPicPr>
          <p:cNvPr id="43" name="Platshållare för bild 8" descr="En bild som visar utomhus, gräs, himmel, träd&#10;&#10;Automatiskt genererad beskrivning">
            <a:extLst>
              <a:ext uri="{FF2B5EF4-FFF2-40B4-BE49-F238E27FC236}">
                <a16:creationId xmlns:a16="http://schemas.microsoft.com/office/drawing/2014/main" id="{54A4B1DC-ED3C-673E-6A80-3ABC961EFAEC}"/>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t="16328" b="16328"/>
          <a:stretch>
            <a:fillRect/>
          </a:stretch>
        </p:blipFill>
        <p:spPr>
          <a:xfrm>
            <a:off x="34469" y="832128"/>
            <a:ext cx="12157531" cy="6140525"/>
          </a:xfrm>
          <a:prstGeom prst="rect">
            <a:avLst/>
          </a:prstGeom>
        </p:spPr>
      </p:pic>
      <p:pic>
        <p:nvPicPr>
          <p:cNvPr id="44" name="Picture 4" descr="Fredens Oas">
            <a:extLst>
              <a:ext uri="{FF2B5EF4-FFF2-40B4-BE49-F238E27FC236}">
                <a16:creationId xmlns:a16="http://schemas.microsoft.com/office/drawing/2014/main" id="{A3B23E8A-56CB-4BA3-E060-F871A70CFD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949" y="5810092"/>
            <a:ext cx="3032581" cy="1047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latshållare för innehåll 7" descr="En bild som visar vägg, inomhus, krukväxt, golv&#10;&#10;Automatiskt genererad beskrivning">
            <a:extLst>
              <a:ext uri="{FF2B5EF4-FFF2-40B4-BE49-F238E27FC236}">
                <a16:creationId xmlns:a16="http://schemas.microsoft.com/office/drawing/2014/main" id="{B598D884-A4D3-8598-2B1A-31FEB28140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14" y="3143141"/>
            <a:ext cx="4953146" cy="3714859"/>
          </a:xfrm>
          <a:prstGeom prst="rect">
            <a:avLst/>
          </a:prstGeom>
        </p:spPr>
      </p:pic>
      <p:pic>
        <p:nvPicPr>
          <p:cNvPr id="4" name="Inspelat ljud">
            <a:hlinkClick r:id="" action="ppaction://media"/>
            <a:extLst>
              <a:ext uri="{FF2B5EF4-FFF2-40B4-BE49-F238E27FC236}">
                <a16:creationId xmlns:a16="http://schemas.microsoft.com/office/drawing/2014/main" id="{EE9525DF-E8C5-5132-6A53-6C52912EF9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42200" y="1178064"/>
            <a:ext cx="787400" cy="787400"/>
          </a:xfrm>
          <a:prstGeom prst="rect">
            <a:avLst/>
          </a:prstGeom>
        </p:spPr>
      </p:pic>
    </p:spTree>
    <p:extLst>
      <p:ext uri="{BB962C8B-B14F-4D97-AF65-F5344CB8AC3E}">
        <p14:creationId xmlns:p14="http://schemas.microsoft.com/office/powerpoint/2010/main" val="3561033289"/>
      </p:ext>
    </p:extLst>
  </p:cSld>
  <p:clrMapOvr>
    <a:masterClrMapping/>
  </p:clrMapOvr>
  <mc:AlternateContent xmlns:mc="http://schemas.openxmlformats.org/markup-compatibility/2006">
    <mc:Choice xmlns:p14="http://schemas.microsoft.com/office/powerpoint/2010/main" Requires="p14">
      <p:transition spd="slow" p14:dur="2000" advTm="23601"/>
    </mc:Choice>
    <mc:Fallback>
      <p:transition spd="slow" advTm="2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E6AE9BCC-7E8E-3D5A-742B-941389D71715}"/>
              </a:ext>
            </a:extLst>
          </p:cNvPr>
          <p:cNvSpPr>
            <a:spLocks noGrp="1"/>
          </p:cNvSpPr>
          <p:nvPr>
            <p:ph type="sldNum" sz="quarter" idx="12"/>
          </p:nvPr>
        </p:nvSpPr>
        <p:spPr/>
        <p:txBody>
          <a:bodyPr/>
          <a:lstStyle/>
          <a:p>
            <a:fld id="{34F5A598-63F7-4389-822A-918460A1E17D}" type="slidenum">
              <a:rPr lang="sv-SE" smtClean="0"/>
              <a:t>6</a:t>
            </a:fld>
            <a:endParaRPr lang="sv-SE"/>
          </a:p>
        </p:txBody>
      </p:sp>
      <p:pic>
        <p:nvPicPr>
          <p:cNvPr id="19" name="Bildobjekt 18" descr="En bild som visar klädsel, inomhus, person, skola&#10;&#10;Automatiskt genererad beskrivning">
            <a:extLst>
              <a:ext uri="{FF2B5EF4-FFF2-40B4-BE49-F238E27FC236}">
                <a16:creationId xmlns:a16="http://schemas.microsoft.com/office/drawing/2014/main" id="{D3FC21B7-EFD8-A481-FE82-EE99D2732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986" y="1475991"/>
            <a:ext cx="5353604" cy="4015204"/>
          </a:xfrm>
          <a:prstGeom prst="rect">
            <a:avLst/>
          </a:prstGeom>
        </p:spPr>
      </p:pic>
      <p:pic>
        <p:nvPicPr>
          <p:cNvPr id="20" name="Bildobjekt 19" descr="En bild som visar klädsel, person, utomhus, träd&#10;&#10;Automatiskt genererad beskrivning">
            <a:extLst>
              <a:ext uri="{FF2B5EF4-FFF2-40B4-BE49-F238E27FC236}">
                <a16:creationId xmlns:a16="http://schemas.microsoft.com/office/drawing/2014/main" id="{83F95DA9-0E97-2C99-9D9E-9D3F3B5D8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30" y="1475990"/>
            <a:ext cx="6060956" cy="4040637"/>
          </a:xfrm>
          <a:prstGeom prst="rect">
            <a:avLst/>
          </a:prstGeom>
        </p:spPr>
      </p:pic>
      <p:sp>
        <p:nvSpPr>
          <p:cNvPr id="3" name="AutoShape 2" descr="Hej Eti (och Kent) Hur har ni det mitt i alltihop? Jag är försiktigt optimistisk att vapenvilan verkar hålla än så länge och att det verkar finnas ljus i tunneln, även om det är långt borta...&#10;&#10; Imorgon är jag inbjuden att hålla ett fördrag om miktt besök i byn för en fredsorganisation i Hunnebostrand (Bottna för Fred) och när jag läser i genom texterna om byns historia ser jag detta foto från när presiodent Herzog besökte byn- var du Eti med då? Ena barnet är väldigt blont, kanske ert? Vad kan du berätta mer om personerna på fotot? :)&#10;&#10;Vänliga hälsningar&#10;Louise från Göteborg">
            <a:extLst>
              <a:ext uri="{FF2B5EF4-FFF2-40B4-BE49-F238E27FC236}">
                <a16:creationId xmlns:a16="http://schemas.microsoft.com/office/drawing/2014/main" id="{84288D9F-B949-B385-722B-542A6FB743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 name="AutoShape 4">
            <a:extLst>
              <a:ext uri="{FF2B5EF4-FFF2-40B4-BE49-F238E27FC236}">
                <a16:creationId xmlns:a16="http://schemas.microsoft.com/office/drawing/2014/main" id="{42A99975-31E9-94C6-C6EB-7AB1CA80CF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6">
            <a:extLst>
              <a:ext uri="{FF2B5EF4-FFF2-40B4-BE49-F238E27FC236}">
                <a16:creationId xmlns:a16="http://schemas.microsoft.com/office/drawing/2014/main" id="{67956A44-6D88-BE9C-0591-C0BFAFBFCE57}"/>
              </a:ext>
            </a:extLst>
          </p:cNvPr>
          <p:cNvSpPr>
            <a:spLocks noChangeAspect="1" noChangeArrowheads="1"/>
          </p:cNvSpPr>
          <p:nvPr/>
        </p:nvSpPr>
        <p:spPr bwMode="auto">
          <a:xfrm>
            <a:off x="8627532" y="40081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textruta 10">
            <a:extLst>
              <a:ext uri="{FF2B5EF4-FFF2-40B4-BE49-F238E27FC236}">
                <a16:creationId xmlns:a16="http://schemas.microsoft.com/office/drawing/2014/main" id="{36113E2C-42B5-5076-6559-444BD6A3DF4B}"/>
              </a:ext>
            </a:extLst>
          </p:cNvPr>
          <p:cNvSpPr txBox="1"/>
          <p:nvPr/>
        </p:nvSpPr>
        <p:spPr>
          <a:xfrm>
            <a:off x="517730" y="5690778"/>
            <a:ext cx="6466201" cy="846386"/>
          </a:xfrm>
          <a:prstGeom prst="rect">
            <a:avLst/>
          </a:prstGeom>
          <a:solidFill>
            <a:schemeClr val="bg1"/>
          </a:solidFill>
        </p:spPr>
        <p:txBody>
          <a:bodyPr wrap="square">
            <a:spAutoFit/>
          </a:bodyPr>
          <a:lstStyle/>
          <a:p>
            <a:endParaRPr lang="sv-SE" sz="900" dirty="0">
              <a:hlinkClick r:id="rId7"/>
            </a:endParaRPr>
          </a:p>
          <a:p>
            <a:r>
              <a:rPr lang="sv-SE" sz="2000" dirty="0">
                <a:hlinkClick r:id="rId7"/>
              </a:rPr>
              <a:t>Här lever israeliska och palestinska familjer sida vid sida | SVT Nyheter</a:t>
            </a:r>
            <a:endParaRPr lang="sv-SE" sz="2000" dirty="0"/>
          </a:p>
        </p:txBody>
      </p:sp>
      <p:pic>
        <p:nvPicPr>
          <p:cNvPr id="6" name="Picture 4" descr="Fredens Oas">
            <a:extLst>
              <a:ext uri="{FF2B5EF4-FFF2-40B4-BE49-F238E27FC236}">
                <a16:creationId xmlns:a16="http://schemas.microsoft.com/office/drawing/2014/main" id="{FFDC4667-7D4E-66D0-CB98-7D4DEBAB00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9419" y="5810092"/>
            <a:ext cx="3032581" cy="1047908"/>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a:extLst>
              <a:ext uri="{FF2B5EF4-FFF2-40B4-BE49-F238E27FC236}">
                <a16:creationId xmlns:a16="http://schemas.microsoft.com/office/drawing/2014/main" id="{1981F725-B1E6-5060-343A-248CB89D4940}"/>
              </a:ext>
            </a:extLst>
          </p:cNvPr>
          <p:cNvSpPr txBox="1">
            <a:spLocks/>
          </p:cNvSpPr>
          <p:nvPr/>
        </p:nvSpPr>
        <p:spPr>
          <a:xfrm>
            <a:off x="140313" y="191270"/>
            <a:ext cx="10918751" cy="116143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dirty="0"/>
              <a:t>Två språk, två lärare, ett klassrum</a:t>
            </a:r>
          </a:p>
          <a:p>
            <a:r>
              <a:rPr lang="sv-SE" dirty="0"/>
              <a:t>Gemensam grundskola, åk 1-6, ca 200 elever</a:t>
            </a:r>
          </a:p>
          <a:p>
            <a:endParaRPr lang="sv-SE" dirty="0"/>
          </a:p>
        </p:txBody>
      </p:sp>
      <p:pic>
        <p:nvPicPr>
          <p:cNvPr id="7" name="Inspelat ljud">
            <a:hlinkClick r:id="" action="ppaction://media"/>
            <a:extLst>
              <a:ext uri="{FF2B5EF4-FFF2-40B4-BE49-F238E27FC236}">
                <a16:creationId xmlns:a16="http://schemas.microsoft.com/office/drawing/2014/main" id="{A4393AF8-A798-F3F3-2EE6-973EF6AAD6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50268" y="6020724"/>
            <a:ext cx="406400" cy="406400"/>
          </a:xfrm>
          <a:prstGeom prst="rect">
            <a:avLst/>
          </a:prstGeom>
        </p:spPr>
      </p:pic>
    </p:spTree>
    <p:extLst>
      <p:ext uri="{BB962C8B-B14F-4D97-AF65-F5344CB8AC3E}">
        <p14:creationId xmlns:p14="http://schemas.microsoft.com/office/powerpoint/2010/main" val="1521687639"/>
      </p:ext>
    </p:extLst>
  </p:cSld>
  <p:clrMapOvr>
    <a:masterClrMapping/>
  </p:clrMapOvr>
  <mc:AlternateContent xmlns:mc="http://schemas.openxmlformats.org/markup-compatibility/2006">
    <mc:Choice xmlns:p14="http://schemas.microsoft.com/office/powerpoint/2010/main" Requires="p14">
      <p:transition spd="med" p14:dur="700" advTm="36581">
        <p:fade/>
      </p:transition>
    </mc:Choice>
    <mc:Fallback>
      <p:transition spd="med" advTm="36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52" name="Straight Connector 6151">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53" name="Straight Connector 6152">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54"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55"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56" name="Isosceles Triangle 6155">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57"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58"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59"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60" name="Isosceles Triangle 6159">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61" name="Isosceles Triangle 6160">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grpSp>
      <p:sp>
        <p:nvSpPr>
          <p:cNvPr id="6163" name="Rectangle 6162">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5" name="Group 6164">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66" name="Straight Connector 6165">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67"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68"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69" name="Isosceles Triangle 6168">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70"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71"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72"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73" name="Isosceles Triangle 6172">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6174" name="Isosceles Triangle 6173">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grpSp>
      <p:sp useBgFill="1">
        <p:nvSpPr>
          <p:cNvPr id="6176" name="Rectangle 6175">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78" name="Straight Connector 6177">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descr="Ingen fotobeskrivning tillgänglig.">
            <a:extLst>
              <a:ext uri="{FF2B5EF4-FFF2-40B4-BE49-F238E27FC236}">
                <a16:creationId xmlns:a16="http://schemas.microsoft.com/office/drawing/2014/main" id="{6123C883-D5BF-40BF-DE18-C5659C03D46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38129" y="1131993"/>
            <a:ext cx="4602479" cy="4602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84DCB4-F86D-8B53-7DD9-A43F054B2207}"/>
              </a:ext>
            </a:extLst>
          </p:cNvPr>
          <p:cNvSpPr txBox="1"/>
          <p:nvPr/>
        </p:nvSpPr>
        <p:spPr>
          <a:xfrm>
            <a:off x="7466333" y="5789836"/>
            <a:ext cx="2751074" cy="369332"/>
          </a:xfrm>
          <a:prstGeom prst="rect">
            <a:avLst/>
          </a:prstGeom>
          <a:noFill/>
        </p:spPr>
        <p:txBody>
          <a:bodyPr wrap="none" rtlCol="0">
            <a:spAutoFit/>
          </a:bodyPr>
          <a:lstStyle/>
          <a:p>
            <a:r>
              <a:rPr lang="sv-SE" dirty="0"/>
              <a:t>Studieförbund för vuxna </a:t>
            </a:r>
          </a:p>
        </p:txBody>
      </p:sp>
      <p:sp>
        <p:nvSpPr>
          <p:cNvPr id="3" name="textruta 2">
            <a:extLst>
              <a:ext uri="{FF2B5EF4-FFF2-40B4-BE49-F238E27FC236}">
                <a16:creationId xmlns:a16="http://schemas.microsoft.com/office/drawing/2014/main" id="{D594CCAD-EFA2-FE1A-014F-04F4A7E6F4BD}"/>
              </a:ext>
            </a:extLst>
          </p:cNvPr>
          <p:cNvSpPr txBox="1"/>
          <p:nvPr/>
        </p:nvSpPr>
        <p:spPr>
          <a:xfrm>
            <a:off x="1216957" y="5730495"/>
            <a:ext cx="2602251" cy="369332"/>
          </a:xfrm>
          <a:prstGeom prst="rect">
            <a:avLst/>
          </a:prstGeom>
          <a:noFill/>
        </p:spPr>
        <p:txBody>
          <a:bodyPr wrap="none" rtlCol="0">
            <a:spAutoFit/>
          </a:bodyPr>
          <a:lstStyle/>
          <a:p>
            <a:r>
              <a:rPr lang="sv-SE" dirty="0"/>
              <a:t>Roi </a:t>
            </a:r>
            <a:r>
              <a:rPr lang="sv-SE" dirty="0" err="1"/>
              <a:t>Silberberg</a:t>
            </a:r>
            <a:r>
              <a:rPr lang="sv-SE" dirty="0"/>
              <a:t>, direktor</a:t>
            </a:r>
          </a:p>
        </p:txBody>
      </p:sp>
      <p:pic>
        <p:nvPicPr>
          <p:cNvPr id="2052" name="Picture 4" descr="Roi Silberberg – The School for Peace">
            <a:extLst>
              <a:ext uri="{FF2B5EF4-FFF2-40B4-BE49-F238E27FC236}">
                <a16:creationId xmlns:a16="http://schemas.microsoft.com/office/drawing/2014/main" id="{FAE599C5-B5AA-838A-B7E2-8F7858C56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222" y="1252421"/>
            <a:ext cx="4199961" cy="4199961"/>
          </a:xfrm>
          <a:prstGeom prst="rect">
            <a:avLst/>
          </a:prstGeom>
          <a:noFill/>
          <a:extLst>
            <a:ext uri="{909E8E84-426E-40DD-AFC4-6F175D3DCCD1}">
              <a14:hiddenFill xmlns:a14="http://schemas.microsoft.com/office/drawing/2010/main">
                <a:solidFill>
                  <a:srgbClr val="FFFFFF"/>
                </a:solidFill>
              </a14:hiddenFill>
            </a:ext>
          </a:extLst>
        </p:spPr>
      </p:pic>
      <p:pic>
        <p:nvPicPr>
          <p:cNvPr id="4" name="Inspelat ljud">
            <a:hlinkClick r:id="" action="ppaction://media"/>
            <a:extLst>
              <a:ext uri="{FF2B5EF4-FFF2-40B4-BE49-F238E27FC236}">
                <a16:creationId xmlns:a16="http://schemas.microsoft.com/office/drawing/2014/main" id="{7D92AB07-33AD-2178-8871-C76EC3DFA7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4187" y="914399"/>
            <a:ext cx="736269" cy="736269"/>
          </a:xfrm>
          <a:prstGeom prst="rect">
            <a:avLst/>
          </a:prstGeom>
        </p:spPr>
      </p:pic>
    </p:spTree>
    <p:extLst>
      <p:ext uri="{BB962C8B-B14F-4D97-AF65-F5344CB8AC3E}">
        <p14:creationId xmlns:p14="http://schemas.microsoft.com/office/powerpoint/2010/main" val="2072721142"/>
      </p:ext>
    </p:extLst>
  </p:cSld>
  <p:clrMapOvr>
    <a:masterClrMapping/>
  </p:clrMapOvr>
  <mc:AlternateContent xmlns:mc="http://schemas.openxmlformats.org/markup-compatibility/2006">
    <mc:Choice xmlns:p14="http://schemas.microsoft.com/office/powerpoint/2010/main" Requires="p14">
      <p:transition spd="slow" p14:dur="2000" advTm="22277"/>
    </mc:Choice>
    <mc:Fallback>
      <p:transition spd="slow" advTm="2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3D7CAC-E99B-4276-99FA-62598A18C9DE}"/>
              </a:ext>
            </a:extLst>
          </p:cNvPr>
          <p:cNvSpPr>
            <a:spLocks noGrp="1"/>
          </p:cNvSpPr>
          <p:nvPr>
            <p:ph type="title"/>
          </p:nvPr>
        </p:nvSpPr>
        <p:spPr>
          <a:xfrm>
            <a:off x="481666" y="3761393"/>
            <a:ext cx="8867986" cy="2664162"/>
          </a:xfrm>
        </p:spPr>
        <p:txBody>
          <a:bodyPr>
            <a:normAutofit/>
          </a:bodyPr>
          <a:lstStyle/>
          <a:p>
            <a:br>
              <a:rPr lang="sv-SE" i="1" dirty="0"/>
            </a:br>
            <a:br>
              <a:rPr lang="sv-SE" i="1" dirty="0"/>
            </a:br>
            <a:r>
              <a:rPr lang="sv-SE" i="1" dirty="0"/>
              <a:t>”</a:t>
            </a:r>
            <a:r>
              <a:rPr lang="sv-SE" i="1" dirty="0" err="1"/>
              <a:t>We</a:t>
            </a:r>
            <a:r>
              <a:rPr lang="sv-SE" i="1" dirty="0"/>
              <a:t> </a:t>
            </a:r>
            <a:r>
              <a:rPr lang="sv-SE" i="1" dirty="0" err="1"/>
              <a:t>disagree</a:t>
            </a:r>
            <a:r>
              <a:rPr lang="sv-SE" i="1" dirty="0"/>
              <a:t> </a:t>
            </a:r>
            <a:r>
              <a:rPr lang="sv-SE" i="1" dirty="0" err="1"/>
              <a:t>alot</a:t>
            </a:r>
            <a:r>
              <a:rPr lang="sv-SE" i="1" dirty="0"/>
              <a:t>, </a:t>
            </a:r>
            <a:r>
              <a:rPr lang="sv-SE" i="1" dirty="0" err="1"/>
              <a:t>but</a:t>
            </a:r>
            <a:r>
              <a:rPr lang="sv-SE" i="1" dirty="0"/>
              <a:t> </a:t>
            </a:r>
            <a:r>
              <a:rPr lang="sv-SE" i="1" dirty="0" err="1"/>
              <a:t>we</a:t>
            </a:r>
            <a:r>
              <a:rPr lang="sv-SE" i="1" dirty="0"/>
              <a:t> </a:t>
            </a:r>
            <a:r>
              <a:rPr lang="sv-SE" i="1" dirty="0" err="1"/>
              <a:t>want</a:t>
            </a:r>
            <a:r>
              <a:rPr lang="sv-SE" i="1" dirty="0"/>
              <a:t> to </a:t>
            </a:r>
            <a:r>
              <a:rPr lang="sv-SE" i="1" dirty="0" err="1"/>
              <a:t>keep</a:t>
            </a:r>
            <a:r>
              <a:rPr lang="sv-SE" i="1" dirty="0"/>
              <a:t> </a:t>
            </a:r>
            <a:r>
              <a:rPr lang="sv-SE" i="1" dirty="0" err="1"/>
              <a:t>eachother</a:t>
            </a:r>
            <a:r>
              <a:rPr lang="sv-SE" i="1" dirty="0"/>
              <a:t> </a:t>
            </a:r>
            <a:r>
              <a:rPr lang="sv-SE" i="1" dirty="0" err="1"/>
              <a:t>safe</a:t>
            </a:r>
            <a:r>
              <a:rPr lang="sv-SE" i="1" dirty="0"/>
              <a:t>. </a:t>
            </a:r>
            <a:r>
              <a:rPr lang="sv-SE" i="1" dirty="0" err="1"/>
              <a:t>That’s</a:t>
            </a:r>
            <a:r>
              <a:rPr lang="sv-SE" i="1" dirty="0"/>
              <a:t> it, </a:t>
            </a:r>
            <a:r>
              <a:rPr lang="sv-SE" i="1" dirty="0" err="1"/>
              <a:t>basicly</a:t>
            </a:r>
            <a:r>
              <a:rPr lang="sv-SE" i="1" dirty="0"/>
              <a:t>.”</a:t>
            </a:r>
          </a:p>
        </p:txBody>
      </p:sp>
      <p:pic>
        <p:nvPicPr>
          <p:cNvPr id="7" name="Picture 4" descr="Fredens Oas">
            <a:extLst>
              <a:ext uri="{FF2B5EF4-FFF2-40B4-BE49-F238E27FC236}">
                <a16:creationId xmlns:a16="http://schemas.microsoft.com/office/drawing/2014/main" id="{8A39A054-D274-D3BB-C3C0-7AA341FBB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9625" y="5493990"/>
            <a:ext cx="3638550" cy="12573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preview">
            <a:extLst>
              <a:ext uri="{FF2B5EF4-FFF2-40B4-BE49-F238E27FC236}">
                <a16:creationId xmlns:a16="http://schemas.microsoft.com/office/drawing/2014/main" id="{28AA2369-060E-958A-7AF5-A48F50D1D2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sv-SE" dirty="0"/>
              <a:t> </a:t>
            </a:r>
          </a:p>
        </p:txBody>
      </p:sp>
      <p:pic>
        <p:nvPicPr>
          <p:cNvPr id="8" name="Bildobjekt 7" descr="En bild som visar person, klädsel, personer, grupp&#10;&#10;AI-genererat innehåll kan vara felaktigt.">
            <a:extLst>
              <a:ext uri="{FF2B5EF4-FFF2-40B4-BE49-F238E27FC236}">
                <a16:creationId xmlns:a16="http://schemas.microsoft.com/office/drawing/2014/main" id="{359BC7BD-E67D-E66C-4D96-BDD16E1EA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63" y="432445"/>
            <a:ext cx="5448238" cy="3610918"/>
          </a:xfrm>
          <a:prstGeom prst="rect">
            <a:avLst/>
          </a:prstGeom>
        </p:spPr>
      </p:pic>
      <p:pic>
        <p:nvPicPr>
          <p:cNvPr id="10" name="Bildobjekt 9" descr="En bild som visar person, klädsel, Människoansikte, vägg&#10;&#10;AI-genererat innehåll kan vara felaktigt.">
            <a:extLst>
              <a:ext uri="{FF2B5EF4-FFF2-40B4-BE49-F238E27FC236}">
                <a16:creationId xmlns:a16="http://schemas.microsoft.com/office/drawing/2014/main" id="{5E1237B8-BF8C-2474-7AD0-3F8702DB0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5382" y="432446"/>
            <a:ext cx="5448238" cy="3628422"/>
          </a:xfrm>
          <a:prstGeom prst="rect">
            <a:avLst/>
          </a:prstGeom>
        </p:spPr>
      </p:pic>
      <p:pic>
        <p:nvPicPr>
          <p:cNvPr id="3" name="Inspelat ljud">
            <a:hlinkClick r:id="" action="ppaction://media"/>
            <a:extLst>
              <a:ext uri="{FF2B5EF4-FFF2-40B4-BE49-F238E27FC236}">
                <a16:creationId xmlns:a16="http://schemas.microsoft.com/office/drawing/2014/main" id="{A734BE97-D8B8-9722-7C46-8DBD777B47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0472" y="4371029"/>
            <a:ext cx="406400" cy="406400"/>
          </a:xfrm>
          <a:prstGeom prst="rect">
            <a:avLst/>
          </a:prstGeom>
        </p:spPr>
      </p:pic>
    </p:spTree>
    <p:extLst>
      <p:ext uri="{BB962C8B-B14F-4D97-AF65-F5344CB8AC3E}">
        <p14:creationId xmlns:p14="http://schemas.microsoft.com/office/powerpoint/2010/main" val="240289684"/>
      </p:ext>
    </p:extLst>
  </p:cSld>
  <p:clrMapOvr>
    <a:masterClrMapping/>
  </p:clrMapOvr>
  <mc:AlternateContent xmlns:mc="http://schemas.openxmlformats.org/markup-compatibility/2006">
    <mc:Choice xmlns:p14="http://schemas.microsoft.com/office/powerpoint/2010/main" Requires="p14">
      <p:transition spd="slow" p14:dur="2000" advTm="22510"/>
    </mc:Choice>
    <mc:Fallback>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927F29-4057-6B0C-060C-DC826705AEB5}"/>
              </a:ext>
            </a:extLst>
          </p:cNvPr>
          <p:cNvSpPr>
            <a:spLocks noGrp="1"/>
          </p:cNvSpPr>
          <p:nvPr>
            <p:ph type="title"/>
          </p:nvPr>
        </p:nvSpPr>
        <p:spPr>
          <a:xfrm>
            <a:off x="244303" y="107074"/>
            <a:ext cx="8596668" cy="1320800"/>
          </a:xfrm>
        </p:spPr>
        <p:txBody>
          <a:bodyPr>
            <a:normAutofit/>
          </a:bodyPr>
          <a:lstStyle/>
          <a:p>
            <a:r>
              <a:rPr lang="sv-SE" dirty="0" err="1"/>
              <a:t>Rizek</a:t>
            </a:r>
            <a:r>
              <a:rPr lang="sv-SE" dirty="0"/>
              <a:t> och Diana</a:t>
            </a:r>
          </a:p>
        </p:txBody>
      </p:sp>
      <p:pic>
        <p:nvPicPr>
          <p:cNvPr id="5" name="Platshållare för innehåll 4" descr="En bild som visar utomhus, träd, tält, skugga&#10;&#10;Automatiskt genererad beskrivning">
            <a:extLst>
              <a:ext uri="{FF2B5EF4-FFF2-40B4-BE49-F238E27FC236}">
                <a16:creationId xmlns:a16="http://schemas.microsoft.com/office/drawing/2014/main" id="{F934244F-17F1-573C-B7A6-A6B0F5B6DD3E}"/>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l="3047" r="7270" b="-4"/>
          <a:stretch/>
        </p:blipFill>
        <p:spPr>
          <a:xfrm>
            <a:off x="388243" y="785051"/>
            <a:ext cx="3344731" cy="2797903"/>
          </a:xfrm>
          <a:prstGeom prst="rect">
            <a:avLst/>
          </a:prstGeom>
        </p:spPr>
      </p:pic>
      <p:pic>
        <p:nvPicPr>
          <p:cNvPr id="9" name="Platshållare för innehåll 8" descr="En bild som visar klädsel, person, möbler, Utomhusbord&#10;&#10;Automatiskt genererad beskrivning">
            <a:extLst>
              <a:ext uri="{FF2B5EF4-FFF2-40B4-BE49-F238E27FC236}">
                <a16:creationId xmlns:a16="http://schemas.microsoft.com/office/drawing/2014/main" id="{955FF964-13B0-CD63-D9A4-63F8846C053F}"/>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rcRect r="10317" b="-4"/>
          <a:stretch/>
        </p:blipFill>
        <p:spPr>
          <a:xfrm>
            <a:off x="3739272" y="850900"/>
            <a:ext cx="3266788" cy="2732055"/>
          </a:xfrm>
          <a:prstGeom prst="rect">
            <a:avLst/>
          </a:prstGeom>
        </p:spPr>
      </p:pic>
      <p:pic>
        <p:nvPicPr>
          <p:cNvPr id="7" name="Platshållare för innehåll 6" descr="En bild som visar klädsel, person, utomhus, himmel&#10;&#10;Automatiskt genererad beskrivning">
            <a:extLst>
              <a:ext uri="{FF2B5EF4-FFF2-40B4-BE49-F238E27FC236}">
                <a16:creationId xmlns:a16="http://schemas.microsoft.com/office/drawing/2014/main" id="{7455E455-1E18-AAC9-F8F8-78C33C9748F6}"/>
              </a:ext>
            </a:extLst>
          </p:cNvPr>
          <p:cNvPicPr>
            <a:picLocks noChangeAspect="1"/>
          </p:cNvPicPr>
          <p:nvPr/>
        </p:nvPicPr>
        <p:blipFill>
          <a:blip r:embed="rId7">
            <a:extLst>
              <a:ext uri="{28A0092B-C50C-407E-A947-70E740481C1C}">
                <a14:useLocalDpi xmlns:a14="http://schemas.microsoft.com/office/drawing/2010/main" val="0"/>
              </a:ext>
            </a:extLst>
          </a:blip>
          <a:srcRect l="1101" t="17306" r="-1101" b="-17306"/>
          <a:stretch/>
        </p:blipFill>
        <p:spPr>
          <a:xfrm>
            <a:off x="444435" y="3582955"/>
            <a:ext cx="3313241" cy="3974841"/>
          </a:xfrm>
          <a:prstGeom prst="rect">
            <a:avLst/>
          </a:prstGeom>
        </p:spPr>
      </p:pic>
      <p:pic>
        <p:nvPicPr>
          <p:cNvPr id="6" name="Bildobjekt 5" descr="En bild som visar konst, rita, tavla, Bildkonst&#10;&#10;Automatiskt genererad beskrivning">
            <a:extLst>
              <a:ext uri="{FF2B5EF4-FFF2-40B4-BE49-F238E27FC236}">
                <a16:creationId xmlns:a16="http://schemas.microsoft.com/office/drawing/2014/main" id="{2FCCC3F7-E708-31C7-9E66-4E099E2E3C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738" y="-3759"/>
            <a:ext cx="5237262" cy="6858000"/>
          </a:xfrm>
          <a:prstGeom prst="rect">
            <a:avLst/>
          </a:prstGeom>
        </p:spPr>
      </p:pic>
      <p:pic>
        <p:nvPicPr>
          <p:cNvPr id="8" name="Picture 4" descr="Fredens Oas">
            <a:extLst>
              <a:ext uri="{FF2B5EF4-FFF2-40B4-BE49-F238E27FC236}">
                <a16:creationId xmlns:a16="http://schemas.microsoft.com/office/drawing/2014/main" id="{608F2163-30B3-D394-FCE2-FD613D9672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4505" y="5493626"/>
            <a:ext cx="36385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descr="En bild som visar trappor, vägg, byggnad, inomhus&#10;&#10;Automatiskt genererad beskrivning">
            <a:extLst>
              <a:ext uri="{FF2B5EF4-FFF2-40B4-BE49-F238E27FC236}">
                <a16:creationId xmlns:a16="http://schemas.microsoft.com/office/drawing/2014/main" id="{C15F8CB8-DBD5-1B5B-2371-A38B60E63070}"/>
              </a:ext>
            </a:extLst>
          </p:cNvPr>
          <p:cNvPicPr>
            <a:picLocks noChangeAspect="1"/>
          </p:cNvPicPr>
          <p:nvPr/>
        </p:nvPicPr>
        <p:blipFill>
          <a:blip r:embed="rId10">
            <a:extLst>
              <a:ext uri="{28A0092B-C50C-407E-A947-70E740481C1C}">
                <a14:useLocalDpi xmlns:a14="http://schemas.microsoft.com/office/drawing/2010/main" val="0"/>
              </a:ext>
            </a:extLst>
          </a:blip>
          <a:srcRect b="5573"/>
          <a:stretch/>
        </p:blipFill>
        <p:spPr>
          <a:xfrm>
            <a:off x="3728852" y="3550248"/>
            <a:ext cx="3259919" cy="3303993"/>
          </a:xfrm>
          <a:prstGeom prst="rect">
            <a:avLst/>
          </a:prstGeom>
        </p:spPr>
      </p:pic>
      <p:pic>
        <p:nvPicPr>
          <p:cNvPr id="4" name="Inspelat ljud">
            <a:hlinkClick r:id="" action="ppaction://media"/>
            <a:extLst>
              <a:ext uri="{FF2B5EF4-FFF2-40B4-BE49-F238E27FC236}">
                <a16:creationId xmlns:a16="http://schemas.microsoft.com/office/drawing/2014/main" id="{75679D6B-2CD4-15E9-1544-21CFBEEB39D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50751" y="231653"/>
            <a:ext cx="406400" cy="406400"/>
          </a:xfrm>
          <a:prstGeom prst="rect">
            <a:avLst/>
          </a:prstGeom>
        </p:spPr>
      </p:pic>
    </p:spTree>
    <p:extLst>
      <p:ext uri="{BB962C8B-B14F-4D97-AF65-F5344CB8AC3E}">
        <p14:creationId xmlns:p14="http://schemas.microsoft.com/office/powerpoint/2010/main" val="23632607"/>
      </p:ext>
    </p:extLst>
  </p:cSld>
  <p:clrMapOvr>
    <a:masterClrMapping/>
  </p:clrMapOvr>
  <mc:AlternateContent xmlns:mc="http://schemas.openxmlformats.org/markup-compatibility/2006">
    <mc:Choice xmlns:p14="http://schemas.microsoft.com/office/powerpoint/2010/main" Requires="p14">
      <p:transition spd="slow" p14:dur="2000" advTm="132665"/>
    </mc:Choice>
    <mc:Fallback>
      <p:transition spd="slow" advTm="13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1353</TotalTime>
  <Words>841</Words>
  <Application>Microsoft Office PowerPoint</Application>
  <PresentationFormat>Bredbild</PresentationFormat>
  <Paragraphs>63</Paragraphs>
  <Slides>11</Slides>
  <Notes>11</Notes>
  <HiddenSlides>0</HiddenSlides>
  <MMClips>10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11</vt:i4>
      </vt:variant>
    </vt:vector>
  </HeadingPairs>
  <TitlesOfParts>
    <vt:vector size="16" baseType="lpstr">
      <vt:lpstr>Aptos</vt:lpstr>
      <vt:lpstr>Arial</vt:lpstr>
      <vt:lpstr>Trebuchet MS</vt:lpstr>
      <vt:lpstr>Wingdings 3</vt:lpstr>
      <vt:lpstr>Fasett</vt:lpstr>
      <vt:lpstr>PowerPoint-presentation</vt:lpstr>
      <vt:lpstr>PowerPoint-presentation</vt:lpstr>
      <vt:lpstr>Ett hippieprojekt från 70-talet…</vt:lpstr>
      <vt:lpstr> Några hus på en kulle…</vt:lpstr>
      <vt:lpstr>Interreligiösa Doumia Sakina (Stilla domen) </vt:lpstr>
      <vt:lpstr>PowerPoint-presentation</vt:lpstr>
      <vt:lpstr>PowerPoint-presentation</vt:lpstr>
      <vt:lpstr>  ”We disagree alot, but we want to keep eachother safe. That’s it, basicly.”</vt:lpstr>
      <vt:lpstr>Rizek och Diana</vt:lpstr>
      <vt:lpstr>PowerPoint-presentation</vt:lpstr>
      <vt:lpstr>Länkar till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Louise Rickardsson</dc:creator>
  <cp:lastModifiedBy>Louise Rickardsson</cp:lastModifiedBy>
  <cp:revision>8</cp:revision>
  <dcterms:created xsi:type="dcterms:W3CDTF">2025-01-19T20:28:26Z</dcterms:created>
  <dcterms:modified xsi:type="dcterms:W3CDTF">2025-10-17T13:34:06Z</dcterms:modified>
</cp:coreProperties>
</file>